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Lst>
  <p:notesMasterIdLst>
    <p:notesMasterId r:id="rId21"/>
  </p:notesMasterIdLst>
  <p:sldIdLst>
    <p:sldId id="274" r:id="rId3"/>
    <p:sldId id="267" r:id="rId4"/>
    <p:sldId id="268" r:id="rId5"/>
    <p:sldId id="269" r:id="rId6"/>
    <p:sldId id="270" r:id="rId7"/>
    <p:sldId id="271" r:id="rId8"/>
    <p:sldId id="257" r:id="rId9"/>
    <p:sldId id="258" r:id="rId10"/>
    <p:sldId id="259" r:id="rId11"/>
    <p:sldId id="260" r:id="rId12"/>
    <p:sldId id="261" r:id="rId13"/>
    <p:sldId id="262" r:id="rId14"/>
    <p:sldId id="263" r:id="rId15"/>
    <p:sldId id="264" r:id="rId16"/>
    <p:sldId id="265" r:id="rId17"/>
    <p:sldId id="266" r:id="rId18"/>
    <p:sldId id="272" r:id="rId19"/>
    <p:sldId id="273" r:id="rId2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98" autoAdjust="0"/>
    <p:restoredTop sz="94660"/>
  </p:normalViewPr>
  <p:slideViewPr>
    <p:cSldViewPr snapToGrid="0">
      <p:cViewPr varScale="1">
        <p:scale>
          <a:sx n="91" d="100"/>
          <a:sy n="91" d="100"/>
        </p:scale>
        <p:origin x="33"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DBFF70-B40B-4A6B-8272-D288D91D0102}" type="datetimeFigureOut">
              <a:rPr lang="zh-TW" altLang="en-US" smtClean="0"/>
              <a:t>2017/3/16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51A0B-1B7E-4575-A510-F2C9010D7486}" type="slidenum">
              <a:rPr lang="zh-TW" altLang="en-US" smtClean="0"/>
              <a:t>‹#›</a:t>
            </a:fld>
            <a:endParaRPr lang="zh-TW" altLang="en-US"/>
          </a:p>
        </p:txBody>
      </p:sp>
    </p:spTree>
    <p:extLst>
      <p:ext uri="{BB962C8B-B14F-4D97-AF65-F5344CB8AC3E}">
        <p14:creationId xmlns:p14="http://schemas.microsoft.com/office/powerpoint/2010/main" val="489502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8647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3/16/2017 1:05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1690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3/16/2017 1:05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498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3/16/2017 1:05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9676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3/16/2017 1:05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4853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3/16/2017 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9918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1257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3/16/2017 1:09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642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3/16/2017 1:09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15873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92D058-1985-4467-845A-1C29607F2B73}"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08922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Build 2016</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3/16/2017 1:05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6721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Build 2016</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3/16/2017 1:05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6600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3/16/2017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3159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3/16/2017 1:05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09250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382436264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09034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4013259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8186572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61814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738111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51594744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07991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701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884420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22522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607781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870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9557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6412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40926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21877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3829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5435969-D452-4665-A4C8-B4C2D3E3BD7D}" type="datetimeFigureOut">
              <a:rPr lang="en-US" smtClean="0"/>
              <a:t>3/16/2017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63AA14-61E8-422C-AF15-6698B5BBE70C}" type="slidenum">
              <a:rPr lang="en-US" smtClean="0"/>
              <a:t>‹#›</a:t>
            </a:fld>
            <a:endParaRPr lang="en-US"/>
          </a:p>
        </p:txBody>
      </p:sp>
    </p:spTree>
    <p:extLst>
      <p:ext uri="{BB962C8B-B14F-4D97-AF65-F5344CB8AC3E}">
        <p14:creationId xmlns:p14="http://schemas.microsoft.com/office/powerpoint/2010/main" val="583386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3" y="653145"/>
            <a:ext cx="5594351" cy="696558"/>
          </a:xfrm>
          <a:prstGeom prst="rect">
            <a:avLst/>
          </a:prstGeom>
        </p:spPr>
        <p:txBody>
          <a:bodyPr>
            <a:normAutofit/>
          </a:bodyPr>
          <a:lstStyle>
            <a:lvl1pPr>
              <a:defRPr sz="2800" spc="300">
                <a:solidFill>
                  <a:schemeClr val="bg1">
                    <a:lumMod val="95000"/>
                  </a:schemeClr>
                </a:solidFill>
                <a:latin typeface="Segoe UI Light" panose="020B0502040204020203" pitchFamily="34" charset="0"/>
                <a:cs typeface="Segoe UI Light" panose="020B0502040204020203" pitchFamily="34" charset="0"/>
              </a:defRPr>
            </a:lvl1pPr>
          </a:lstStyle>
          <a:p>
            <a:r>
              <a:rPr lang="en-US"/>
              <a:t>CLICK TO EDIT MASTER</a:t>
            </a:r>
          </a:p>
        </p:txBody>
      </p:sp>
      <p:sp>
        <p:nvSpPr>
          <p:cNvPr id="3" name="Content Placeholder 2"/>
          <p:cNvSpPr>
            <a:spLocks noGrp="1"/>
          </p:cNvSpPr>
          <p:nvPr>
            <p:ph idx="1"/>
          </p:nvPr>
        </p:nvSpPr>
        <p:spPr>
          <a:xfrm>
            <a:off x="285751" y="1349703"/>
            <a:ext cx="5594351" cy="5006647"/>
          </a:xfrm>
          <a:prstGeom prst="rect">
            <a:avLst/>
          </a:prstGeom>
          <a:ln>
            <a:noFill/>
          </a:ln>
        </p:spPr>
        <p:txBody>
          <a:bodyPr>
            <a:normAutofit/>
          </a:bodyPr>
          <a:lstStyle>
            <a:lvl1pPr marL="228556"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1pPr>
            <a:lvl2pPr marL="685668"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2pPr>
            <a:lvl3pPr marL="1142779"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3pPr>
            <a:lvl4pPr marL="1599892"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4pPr>
            <a:lvl5pPr marL="2057005"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idx="10"/>
          </p:nvPr>
        </p:nvSpPr>
        <p:spPr>
          <a:xfrm>
            <a:off x="6311901" y="1349703"/>
            <a:ext cx="5594351" cy="5006647"/>
          </a:xfrm>
          <a:prstGeom prst="rect">
            <a:avLst/>
          </a:prstGeom>
          <a:ln>
            <a:noFill/>
          </a:ln>
        </p:spPr>
        <p:txBody>
          <a:bodyPr>
            <a:normAutofit/>
          </a:bodyPr>
          <a:lstStyle>
            <a:lvl1pPr marL="228556"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1pPr>
            <a:lvl2pPr marL="685668"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2pPr>
            <a:lvl3pPr marL="1142779"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3pPr>
            <a:lvl4pPr marL="1599892"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4pPr>
            <a:lvl5pPr marL="2057005" indent="-228556">
              <a:lnSpc>
                <a:spcPct val="100000"/>
              </a:lnSpc>
              <a:buFont typeface="Arial" panose="020B0604020202020204" pitchFamily="34" charset="0"/>
              <a:buChar char="•"/>
              <a:defRPr sz="1600">
                <a:solidFill>
                  <a:schemeClr val="bg1">
                    <a:lumMod val="95000"/>
                  </a:schemeClr>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hasCustomPrompt="1"/>
          </p:nvPr>
        </p:nvSpPr>
        <p:spPr>
          <a:xfrm>
            <a:off x="6311900" y="685705"/>
            <a:ext cx="5594352" cy="633075"/>
          </a:xfrm>
          <a:prstGeom prst="rect">
            <a:avLst/>
          </a:prstGeom>
        </p:spPr>
        <p:txBody>
          <a:bodyPr>
            <a:normAutofit/>
          </a:bodyPr>
          <a:lstStyle>
            <a:lvl1pPr>
              <a:defRPr lang="en-US" spc="300" dirty="0">
                <a:solidFill>
                  <a:schemeClr val="bg1">
                    <a:lumMod val="95000"/>
                  </a:schemeClr>
                </a:solidFill>
                <a:latin typeface="Segoe UI Light" panose="020B0502040204020203" pitchFamily="34" charset="0"/>
                <a:ea typeface="+mj-ea"/>
                <a:cs typeface="Segoe UI Light" panose="020B0502040204020203" pitchFamily="34" charset="0"/>
              </a:defRPr>
            </a:lvl1pPr>
          </a:lstStyle>
          <a:p>
            <a:pPr lvl="0">
              <a:spcBef>
                <a:spcPct val="0"/>
              </a:spcBef>
              <a:buNone/>
            </a:pPr>
            <a:r>
              <a:rPr lang="en-US"/>
              <a:t>EDIT MASTER TEXT STYLES</a:t>
            </a:r>
          </a:p>
        </p:txBody>
      </p:sp>
    </p:spTree>
    <p:extLst>
      <p:ext uri="{BB962C8B-B14F-4D97-AF65-F5344CB8AC3E}">
        <p14:creationId xmlns:p14="http://schemas.microsoft.com/office/powerpoint/2010/main" val="11993257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758760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950"/>
                                        <p:tgtEl>
                                          <p:spTgt spid="12"/>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2"/>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2"/>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950"/>
                                        <p:tgtEl>
                                          <p:spTgt spid="13"/>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3"/>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554332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910662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755184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677851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449835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404710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937540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357511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698870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4564603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3861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54181722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448669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04811286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58391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33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667925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48313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43493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36971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8749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5613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683646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013782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40" y="2980725"/>
            <a:ext cx="4482315" cy="896551"/>
          </a:xfrm>
        </p:spPr>
        <p:txBody>
          <a:bodyPr lIns="182880" rIns="91440" anchor="ctr">
            <a:noAutofit/>
          </a:bodyPr>
          <a:lstStyle>
            <a:lvl1pPr marL="0" indent="0">
              <a:buNone/>
              <a:defRPr sz="5294">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765416" y="0"/>
            <a:ext cx="7426585" cy="6858000"/>
          </a:xfrm>
          <a:solidFill>
            <a:schemeClr val="accent1"/>
          </a:solidFill>
        </p:spPr>
        <p:txBody>
          <a:bodyPr lIns="274320" rIns="274320" anchor="ctr">
            <a:noAutofit/>
          </a:bodyPr>
          <a:lstStyle>
            <a:lvl1pPr marL="0" indent="0">
              <a:buNone/>
              <a:defRPr sz="2353" baseline="0"/>
            </a:lvl1pPr>
          </a:lstStyle>
          <a:p>
            <a:pPr lvl="0"/>
            <a:r>
              <a:rPr lang="en-US" dirty="0"/>
              <a:t> </a:t>
            </a:r>
          </a:p>
        </p:txBody>
      </p:sp>
    </p:spTree>
    <p:extLst>
      <p:ext uri="{BB962C8B-B14F-4D97-AF65-F5344CB8AC3E}">
        <p14:creationId xmlns:p14="http://schemas.microsoft.com/office/powerpoint/2010/main" val="13608024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B92C221C-35F0-467E-B20D-C164AC318F67}" type="datetimeFigureOut">
              <a:rPr lang="en-US" smtClean="0"/>
              <a:t>3/16/2017</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C7AA278E-348D-454C-952F-D4AAC8EEB245}" type="slidenum">
              <a:rPr lang="en-US" smtClean="0"/>
              <a:t>‹#›</a:t>
            </a:fld>
            <a:endParaRPr lang="en-US"/>
          </a:p>
        </p:txBody>
      </p:sp>
    </p:spTree>
    <p:extLst>
      <p:ext uri="{BB962C8B-B14F-4D97-AF65-F5344CB8AC3E}">
        <p14:creationId xmlns:p14="http://schemas.microsoft.com/office/powerpoint/2010/main" val="3132313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031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7338977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8278338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2878946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image" Target="../media/image1.emf"/><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theme" Target="../theme/theme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3179236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39813846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15.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1.xml"/><Relationship Id="rId1" Type="http://schemas.openxmlformats.org/officeDocument/2006/relationships/video" Target="NULL" TargetMode="External"/><Relationship Id="rId5" Type="http://schemas.openxmlformats.org/officeDocument/2006/relationships/image" Target="../media/image39.png"/><Relationship Id="rId4"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hyperlink" Target="https://www.microsoft.com/cognitive-services/en-us/documentation" TargetMode="External"/><Relationship Id="rId2" Type="http://schemas.openxmlformats.org/officeDocument/2006/relationships/hyperlink" Target="http://microsoft.com/cognitive-services" TargetMode="External"/><Relationship Id="rId1" Type="http://schemas.openxmlformats.org/officeDocument/2006/relationships/slideLayout" Target="../slideLayouts/slideLayout6.xml"/><Relationship Id="rId6" Type="http://schemas.openxmlformats.org/officeDocument/2006/relationships/hyperlink" Target="https://aka.ms/cognitivesdks" TargetMode="External"/><Relationship Id="rId5" Type="http://schemas.openxmlformats.org/officeDocument/2006/relationships/hyperlink" Target="https://github.com/Microsoft-DXTW/AzureCafe070316" TargetMode="External"/><Relationship Id="rId4" Type="http://schemas.openxmlformats.org/officeDocument/2006/relationships/hyperlink" Target="https://cognitive.uservoice.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jp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14.png"/><Relationship Id="rId10" Type="http://schemas.openxmlformats.org/officeDocument/2006/relationships/image" Target="../media/image26.png"/><Relationship Id="rId4" Type="http://schemas.openxmlformats.org/officeDocument/2006/relationships/image" Target="../media/image13.png"/><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313" dirty="0"/>
              <a:t>Add Human-side in Your Apps with  Microsoft Cognitive Services</a:t>
            </a:r>
            <a:endParaRPr lang="en-US" sz="3529" dirty="0"/>
          </a:p>
        </p:txBody>
      </p:sp>
      <p:sp>
        <p:nvSpPr>
          <p:cNvPr id="5" name="Text Placeholder 4"/>
          <p:cNvSpPr>
            <a:spLocks noGrp="1"/>
          </p:cNvSpPr>
          <p:nvPr>
            <p:ph type="body" sz="quarter" idx="12"/>
          </p:nvPr>
        </p:nvSpPr>
        <p:spPr/>
        <p:txBody>
          <a:bodyPr/>
          <a:lstStyle/>
          <a:p>
            <a:r>
              <a:rPr lang="en-US" sz="2800" dirty="0"/>
              <a:t>Eric ShangKuan</a:t>
            </a:r>
          </a:p>
          <a:p>
            <a:r>
              <a:rPr lang="en-US" sz="2800" dirty="0"/>
              <a:t>Sr. Technical Evangelist</a:t>
            </a:r>
          </a:p>
          <a:p>
            <a:r>
              <a:rPr lang="en-US" sz="2800"/>
              <a:t>Microsoft Taiwan</a:t>
            </a:r>
            <a:endParaRPr lang="en-US" sz="2800" dirty="0"/>
          </a:p>
        </p:txBody>
      </p:sp>
    </p:spTree>
    <p:extLst>
      <p:ext uri="{BB962C8B-B14F-4D97-AF65-F5344CB8AC3E}">
        <p14:creationId xmlns:p14="http://schemas.microsoft.com/office/powerpoint/2010/main" val="2777298460"/>
      </p:ext>
    </p:extLst>
  </p:cSld>
  <p:clrMapOvr>
    <a:masterClrMapping/>
  </p:clrMapOvr>
  <p:transition spd="slow" advTm="46069">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866" y="441342"/>
            <a:ext cx="12190271" cy="941344"/>
          </a:xfrm>
          <a:prstGeom prst="rect">
            <a:avLst/>
          </a:prstGeom>
          <a:noFill/>
        </p:spPr>
        <p:txBody>
          <a:bodyPr wrap="square" lIns="179259" tIns="143407" rIns="179259" bIns="143407" rtlCol="0">
            <a:spAutoFit/>
          </a:bodyPr>
          <a:lstStyle/>
          <a:p>
            <a:pPr algn="ctr" defTabSz="914328">
              <a:lnSpc>
                <a:spcPct val="90000"/>
              </a:lnSpc>
              <a:spcAft>
                <a:spcPts val="588"/>
              </a:spcAft>
              <a:defRPr/>
            </a:pPr>
            <a:r>
              <a:rPr lang="en-US" sz="4705" kern="0" dirty="0">
                <a:gradFill>
                  <a:gsLst>
                    <a:gs pos="2917">
                      <a:srgbClr val="FFFFFF"/>
                    </a:gs>
                    <a:gs pos="30000">
                      <a:srgbClr val="FFFFFF"/>
                    </a:gs>
                  </a:gsLst>
                  <a:lin ang="5400000" scaled="0"/>
                </a:gradFill>
                <a:latin typeface="Segoe UI Light"/>
              </a:rPr>
              <a:t>Intelligence powers our products</a:t>
            </a:r>
          </a:p>
        </p:txBody>
      </p:sp>
      <p:pic>
        <p:nvPicPr>
          <p:cNvPr id="1032" name="Picture 8" descr="https://familysearch.org/learn/wiki/en/images/d/d7/Skype-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l="12463" r="12463"/>
          <a:stretch/>
        </p:blipFill>
        <p:spPr bwMode="auto">
          <a:xfrm>
            <a:off x="487886" y="4083322"/>
            <a:ext cx="1344446" cy="13444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cdn.pureinfotech.com/wp-content/uploads/2012/07/OfficelogoOrange_solo.jpg?681c7a"/>
          <p:cNvPicPr>
            <a:picLocks noChangeAspect="1" noChangeArrowheads="1"/>
          </p:cNvPicPr>
          <p:nvPr/>
        </p:nvPicPr>
        <p:blipFill rotWithShape="1">
          <a:blip r:embed="rId4">
            <a:extLst>
              <a:ext uri="{28A0092B-C50C-407E-A947-70E740481C1C}">
                <a14:useLocalDpi xmlns:a14="http://schemas.microsoft.com/office/drawing/2010/main" val="0"/>
              </a:ext>
            </a:extLst>
          </a:blip>
          <a:srcRect l="17584" t="8000" r="18000" b="6111"/>
          <a:stretch/>
        </p:blipFill>
        <p:spPr bwMode="auto">
          <a:xfrm>
            <a:off x="2459740" y="4042162"/>
            <a:ext cx="1344446" cy="134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i1-news.softpedia-static.com/images/news2/The-Windows-8-Logo-That-Could-Have-Been-3.jpg"/>
          <p:cNvPicPr>
            <a:picLocks noChangeAspect="1" noChangeArrowheads="1"/>
          </p:cNvPicPr>
          <p:nvPr/>
        </p:nvPicPr>
        <p:blipFill rotWithShape="1">
          <a:blip r:embed="rId5">
            <a:extLst>
              <a:ext uri="{28A0092B-C50C-407E-A947-70E740481C1C}">
                <a14:useLocalDpi xmlns:a14="http://schemas.microsoft.com/office/drawing/2010/main" val="0"/>
              </a:ext>
            </a:extLst>
          </a:blip>
          <a:srcRect l="3418" t="11396" r="17379" b="9401"/>
          <a:stretch/>
        </p:blipFill>
        <p:spPr bwMode="auto">
          <a:xfrm>
            <a:off x="4431595" y="4071360"/>
            <a:ext cx="1344446" cy="13444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topfullgames.net/wp-content/uploads/2015/10/cortana-logo.jpg"/>
          <p:cNvPicPr>
            <a:picLocks noChangeAspect="1" noChangeArrowheads="1"/>
          </p:cNvPicPr>
          <p:nvPr/>
        </p:nvPicPr>
        <p:blipFill rotWithShape="1">
          <a:blip r:embed="rId6">
            <a:extLst>
              <a:ext uri="{28A0092B-C50C-407E-A947-70E740481C1C}">
                <a14:useLocalDpi xmlns:a14="http://schemas.microsoft.com/office/drawing/2010/main" val="0"/>
              </a:ext>
            </a:extLst>
          </a:blip>
          <a:srcRect l="7767" t="8177" r="8910" b="9334"/>
          <a:stretch/>
        </p:blipFill>
        <p:spPr bwMode="auto">
          <a:xfrm>
            <a:off x="6403451" y="4042162"/>
            <a:ext cx="1344446" cy="13444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logok.org/wp-content/uploads/2014/12/Xbox-logo-880x660.png"/>
          <p:cNvPicPr>
            <a:picLocks noChangeAspect="1" noChangeArrowheads="1"/>
          </p:cNvPicPr>
          <p:nvPr/>
        </p:nvPicPr>
        <p:blipFill rotWithShape="1">
          <a:blip r:embed="rId7">
            <a:extLst>
              <a:ext uri="{28A0092B-C50C-407E-A947-70E740481C1C}">
                <a14:useLocalDpi xmlns:a14="http://schemas.microsoft.com/office/drawing/2010/main" val="0"/>
              </a:ext>
            </a:extLst>
          </a:blip>
          <a:srcRect l="26103" t="16667" r="23896" b="16667"/>
          <a:stretch/>
        </p:blipFill>
        <p:spPr bwMode="auto">
          <a:xfrm>
            <a:off x="10347160" y="4071360"/>
            <a:ext cx="1344446" cy="134444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a:stCxn id="41" idx="2"/>
            <a:endCxn id="1026" idx="0"/>
          </p:cNvCxnSpPr>
          <p:nvPr/>
        </p:nvCxnSpPr>
        <p:spPr>
          <a:xfrm>
            <a:off x="1459829" y="2363216"/>
            <a:ext cx="1672135"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41" idx="2"/>
            <a:endCxn id="1036" idx="0"/>
          </p:cNvCxnSpPr>
          <p:nvPr/>
        </p:nvCxnSpPr>
        <p:spPr>
          <a:xfrm>
            <a:off x="1459828" y="2363217"/>
            <a:ext cx="3643990" cy="170814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1" idx="2"/>
            <a:endCxn id="3" idx="0"/>
          </p:cNvCxnSpPr>
          <p:nvPr/>
        </p:nvCxnSpPr>
        <p:spPr>
          <a:xfrm>
            <a:off x="1459828" y="2363217"/>
            <a:ext cx="9559555" cy="17081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1" idx="2"/>
            <a:endCxn id="3" idx="0"/>
          </p:cNvCxnSpPr>
          <p:nvPr/>
        </p:nvCxnSpPr>
        <p:spPr>
          <a:xfrm>
            <a:off x="1459828" y="2363217"/>
            <a:ext cx="9559555" cy="170814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41" idx="2"/>
          </p:cNvCxnSpPr>
          <p:nvPr/>
        </p:nvCxnSpPr>
        <p:spPr>
          <a:xfrm>
            <a:off x="1459828" y="2363216"/>
            <a:ext cx="7587700" cy="17043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1" idx="2"/>
          </p:cNvCxnSpPr>
          <p:nvPr/>
        </p:nvCxnSpPr>
        <p:spPr>
          <a:xfrm>
            <a:off x="1459828" y="2363216"/>
            <a:ext cx="7587700" cy="170431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2" idx="2"/>
            <a:endCxn id="1032" idx="0"/>
          </p:cNvCxnSpPr>
          <p:nvPr/>
        </p:nvCxnSpPr>
        <p:spPr>
          <a:xfrm flipH="1">
            <a:off x="1160110" y="2363217"/>
            <a:ext cx="2620214" cy="172010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2" idx="2"/>
            <a:endCxn id="1036" idx="0"/>
          </p:cNvCxnSpPr>
          <p:nvPr/>
        </p:nvCxnSpPr>
        <p:spPr>
          <a:xfrm>
            <a:off x="3780323" y="2363217"/>
            <a:ext cx="1323495" cy="170814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2" idx="2"/>
            <a:endCxn id="1028" idx="0"/>
          </p:cNvCxnSpPr>
          <p:nvPr/>
        </p:nvCxnSpPr>
        <p:spPr>
          <a:xfrm>
            <a:off x="3780324" y="2363216"/>
            <a:ext cx="3295350"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2" idx="2"/>
            <a:endCxn id="3" idx="0"/>
          </p:cNvCxnSpPr>
          <p:nvPr/>
        </p:nvCxnSpPr>
        <p:spPr>
          <a:xfrm>
            <a:off x="3780323" y="2363217"/>
            <a:ext cx="7239060" cy="170814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3" idx="2"/>
            <a:endCxn id="1028" idx="0"/>
          </p:cNvCxnSpPr>
          <p:nvPr/>
        </p:nvCxnSpPr>
        <p:spPr>
          <a:xfrm>
            <a:off x="6100819" y="2363216"/>
            <a:ext cx="974855"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5" idx="2"/>
          </p:cNvCxnSpPr>
          <p:nvPr/>
        </p:nvCxnSpPr>
        <p:spPr>
          <a:xfrm flipH="1">
            <a:off x="9047530" y="2363216"/>
            <a:ext cx="1694280" cy="170431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42" idx="2"/>
            <a:endCxn id="1026" idx="0"/>
          </p:cNvCxnSpPr>
          <p:nvPr/>
        </p:nvCxnSpPr>
        <p:spPr>
          <a:xfrm flipH="1">
            <a:off x="3131964" y="2363216"/>
            <a:ext cx="648360"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43" idx="2"/>
          </p:cNvCxnSpPr>
          <p:nvPr/>
        </p:nvCxnSpPr>
        <p:spPr>
          <a:xfrm>
            <a:off x="6100819" y="2363216"/>
            <a:ext cx="2946710" cy="170431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43" idx="2"/>
            <a:endCxn id="1026" idx="0"/>
          </p:cNvCxnSpPr>
          <p:nvPr/>
        </p:nvCxnSpPr>
        <p:spPr>
          <a:xfrm flipH="1">
            <a:off x="3131964" y="2363216"/>
            <a:ext cx="2968855"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43" idx="2"/>
            <a:endCxn id="1036" idx="0"/>
          </p:cNvCxnSpPr>
          <p:nvPr/>
        </p:nvCxnSpPr>
        <p:spPr>
          <a:xfrm flipH="1">
            <a:off x="5103818" y="2363217"/>
            <a:ext cx="997000" cy="170814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45" idx="2"/>
            <a:endCxn id="1036" idx="0"/>
          </p:cNvCxnSpPr>
          <p:nvPr/>
        </p:nvCxnSpPr>
        <p:spPr>
          <a:xfrm flipH="1">
            <a:off x="5103819" y="2363217"/>
            <a:ext cx="5637992" cy="170814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45" idx="2"/>
            <a:endCxn id="1028" idx="0"/>
          </p:cNvCxnSpPr>
          <p:nvPr/>
        </p:nvCxnSpPr>
        <p:spPr>
          <a:xfrm flipH="1">
            <a:off x="7075674" y="2363216"/>
            <a:ext cx="3666136"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45" idx="2"/>
            <a:endCxn id="3" idx="0"/>
          </p:cNvCxnSpPr>
          <p:nvPr/>
        </p:nvCxnSpPr>
        <p:spPr>
          <a:xfrm>
            <a:off x="10741810" y="2363217"/>
            <a:ext cx="277573" cy="1708143"/>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45" idx="2"/>
            <a:endCxn id="1026" idx="0"/>
          </p:cNvCxnSpPr>
          <p:nvPr/>
        </p:nvCxnSpPr>
        <p:spPr>
          <a:xfrm flipH="1">
            <a:off x="3131963" y="2363216"/>
            <a:ext cx="7609847"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80" idx="2"/>
          </p:cNvCxnSpPr>
          <p:nvPr/>
        </p:nvCxnSpPr>
        <p:spPr>
          <a:xfrm>
            <a:off x="8421315" y="2363216"/>
            <a:ext cx="626214" cy="170431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0" idx="2"/>
            <a:endCxn id="1028" idx="0"/>
          </p:cNvCxnSpPr>
          <p:nvPr/>
        </p:nvCxnSpPr>
        <p:spPr>
          <a:xfrm flipH="1">
            <a:off x="7075674" y="2363216"/>
            <a:ext cx="1345641" cy="167894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8"/>
          <a:stretch>
            <a:fillRect/>
          </a:stretch>
        </p:blipFill>
        <p:spPr>
          <a:xfrm>
            <a:off x="8592864" y="4126648"/>
            <a:ext cx="909329" cy="1259962"/>
          </a:xfrm>
          <a:prstGeom prst="rect">
            <a:avLst/>
          </a:prstGeom>
        </p:spPr>
      </p:pic>
      <p:sp>
        <p:nvSpPr>
          <p:cNvPr id="42" name="TextBox 41"/>
          <p:cNvSpPr txBox="1"/>
          <p:nvPr/>
        </p:nvSpPr>
        <p:spPr>
          <a:xfrm>
            <a:off x="2749581" y="1699648"/>
            <a:ext cx="2061485" cy="663568"/>
          </a:xfrm>
          <a:prstGeom prst="rect">
            <a:avLst/>
          </a:prstGeom>
          <a:solidFill>
            <a:srgbClr val="009580"/>
          </a:solidFill>
          <a:ln>
            <a:noFill/>
          </a:ln>
        </p:spPr>
        <p:txBody>
          <a:bodyPr wrap="square" lIns="179259" tIns="143407" rIns="179259" bIns="143407" rtlCol="0">
            <a:spAutoFit/>
          </a:bodyPr>
          <a:lstStyle/>
          <a:p>
            <a:pPr algn="ctr" defTabSz="914328">
              <a:lnSpc>
                <a:spcPct val="90000"/>
              </a:lnSpc>
              <a:spcAft>
                <a:spcPts val="588"/>
              </a:spcAft>
              <a:defRPr/>
            </a:pPr>
            <a:r>
              <a:rPr lang="en-US" sz="2700" kern="0" dirty="0">
                <a:solidFill>
                  <a:srgbClr val="FFFFFF"/>
                </a:solidFill>
                <a:latin typeface="Segoe UI"/>
              </a:rPr>
              <a:t>Speech</a:t>
            </a:r>
          </a:p>
        </p:txBody>
      </p:sp>
      <p:sp>
        <p:nvSpPr>
          <p:cNvPr id="41" name="TextBox 40"/>
          <p:cNvSpPr txBox="1"/>
          <p:nvPr/>
        </p:nvSpPr>
        <p:spPr>
          <a:xfrm>
            <a:off x="429085" y="1699648"/>
            <a:ext cx="2061485" cy="663568"/>
          </a:xfrm>
          <a:prstGeom prst="rect">
            <a:avLst/>
          </a:prstGeom>
          <a:solidFill>
            <a:srgbClr val="009580"/>
          </a:solidFill>
          <a:ln>
            <a:noFill/>
          </a:ln>
        </p:spPr>
        <p:txBody>
          <a:bodyPr wrap="square" lIns="179259" tIns="143407" rIns="179259" bIns="143407" rtlCol="0">
            <a:spAutoFit/>
          </a:bodyPr>
          <a:lstStyle/>
          <a:p>
            <a:pPr algn="ctr" defTabSz="914328">
              <a:lnSpc>
                <a:spcPct val="90000"/>
              </a:lnSpc>
              <a:spcAft>
                <a:spcPts val="588"/>
              </a:spcAft>
              <a:defRPr/>
            </a:pPr>
            <a:r>
              <a:rPr lang="en-US" sz="2700" kern="0" dirty="0">
                <a:solidFill>
                  <a:srgbClr val="FFFFFF"/>
                </a:solidFill>
                <a:latin typeface="Segoe UI"/>
              </a:rPr>
              <a:t>Vision</a:t>
            </a:r>
          </a:p>
        </p:txBody>
      </p:sp>
      <p:sp>
        <p:nvSpPr>
          <p:cNvPr id="43" name="TextBox 42"/>
          <p:cNvSpPr txBox="1"/>
          <p:nvPr/>
        </p:nvSpPr>
        <p:spPr>
          <a:xfrm>
            <a:off x="5070076" y="1699648"/>
            <a:ext cx="2061485" cy="663568"/>
          </a:xfrm>
          <a:prstGeom prst="rect">
            <a:avLst/>
          </a:prstGeom>
          <a:solidFill>
            <a:srgbClr val="009580"/>
          </a:solidFill>
          <a:ln>
            <a:noFill/>
          </a:ln>
        </p:spPr>
        <p:txBody>
          <a:bodyPr wrap="square" lIns="179259" tIns="143407" rIns="179259" bIns="143407" rtlCol="0">
            <a:spAutoFit/>
          </a:bodyPr>
          <a:lstStyle/>
          <a:p>
            <a:pPr algn="ctr" defTabSz="914328">
              <a:lnSpc>
                <a:spcPct val="90000"/>
              </a:lnSpc>
              <a:spcAft>
                <a:spcPts val="588"/>
              </a:spcAft>
              <a:defRPr/>
            </a:pPr>
            <a:r>
              <a:rPr lang="en-US" sz="2700" kern="0" dirty="0">
                <a:solidFill>
                  <a:srgbClr val="FFFFFF"/>
                </a:solidFill>
                <a:latin typeface="Segoe UI"/>
              </a:rPr>
              <a:t>Language</a:t>
            </a:r>
          </a:p>
        </p:txBody>
      </p:sp>
      <p:sp>
        <p:nvSpPr>
          <p:cNvPr id="45" name="TextBox 44"/>
          <p:cNvSpPr txBox="1"/>
          <p:nvPr/>
        </p:nvSpPr>
        <p:spPr>
          <a:xfrm>
            <a:off x="9711067" y="1699648"/>
            <a:ext cx="2061485" cy="663568"/>
          </a:xfrm>
          <a:prstGeom prst="rect">
            <a:avLst/>
          </a:prstGeom>
          <a:solidFill>
            <a:srgbClr val="009580"/>
          </a:solidFill>
          <a:ln>
            <a:noFill/>
          </a:ln>
        </p:spPr>
        <p:txBody>
          <a:bodyPr wrap="square" lIns="179259" tIns="143407" rIns="179259" bIns="143407" rtlCol="0">
            <a:spAutoFit/>
          </a:bodyPr>
          <a:lstStyle/>
          <a:p>
            <a:pPr algn="ctr" defTabSz="914328">
              <a:lnSpc>
                <a:spcPct val="90000"/>
              </a:lnSpc>
              <a:spcAft>
                <a:spcPts val="588"/>
              </a:spcAft>
              <a:defRPr/>
            </a:pPr>
            <a:r>
              <a:rPr lang="en-US" sz="2700" kern="0" dirty="0">
                <a:solidFill>
                  <a:srgbClr val="FFFFFF"/>
                </a:solidFill>
                <a:latin typeface="Segoe UI"/>
              </a:rPr>
              <a:t>Search</a:t>
            </a:r>
          </a:p>
        </p:txBody>
      </p:sp>
      <p:sp>
        <p:nvSpPr>
          <p:cNvPr id="80" name="TextBox 79"/>
          <p:cNvSpPr txBox="1"/>
          <p:nvPr/>
        </p:nvSpPr>
        <p:spPr>
          <a:xfrm>
            <a:off x="7390572" y="1699648"/>
            <a:ext cx="2061485" cy="663568"/>
          </a:xfrm>
          <a:prstGeom prst="rect">
            <a:avLst/>
          </a:prstGeom>
          <a:solidFill>
            <a:srgbClr val="009580"/>
          </a:solidFill>
          <a:ln>
            <a:noFill/>
          </a:ln>
        </p:spPr>
        <p:txBody>
          <a:bodyPr wrap="square" lIns="179259" tIns="143407" rIns="179259" bIns="143407" rtlCol="0">
            <a:spAutoFit/>
          </a:bodyPr>
          <a:lstStyle/>
          <a:p>
            <a:pPr algn="ctr" defTabSz="914328">
              <a:lnSpc>
                <a:spcPct val="90000"/>
              </a:lnSpc>
              <a:spcAft>
                <a:spcPts val="588"/>
              </a:spcAft>
              <a:defRPr/>
            </a:pPr>
            <a:r>
              <a:rPr lang="en-US" sz="2700" kern="0" dirty="0">
                <a:solidFill>
                  <a:srgbClr val="FFFFFF"/>
                </a:solidFill>
                <a:latin typeface="Segoe UI"/>
              </a:rPr>
              <a:t>Knowledge</a:t>
            </a:r>
          </a:p>
        </p:txBody>
      </p:sp>
      <p:sp>
        <p:nvSpPr>
          <p:cNvPr id="36" name="Rectangle 35"/>
          <p:cNvSpPr/>
          <p:nvPr/>
        </p:nvSpPr>
        <p:spPr>
          <a:xfrm>
            <a:off x="865" y="487"/>
            <a:ext cx="12190271" cy="12615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900" kern="0">
              <a:solidFill>
                <a:sysClr val="windowText" lastClr="000000"/>
              </a:solidFill>
              <a:latin typeface="Segoe UI Semilight"/>
            </a:endParaRPr>
          </a:p>
        </p:txBody>
      </p:sp>
      <p:sp>
        <p:nvSpPr>
          <p:cNvPr id="37" name="Title 3"/>
          <p:cNvSpPr>
            <a:spLocks noGrp="1"/>
          </p:cNvSpPr>
          <p:nvPr>
            <p:ph type="title" idx="4294967295"/>
          </p:nvPr>
        </p:nvSpPr>
        <p:spPr>
          <a:xfrm>
            <a:off x="429085" y="168737"/>
            <a:ext cx="11762050" cy="899191"/>
          </a:xfrm>
          <a:prstGeom prst="rect">
            <a:avLst/>
          </a:prstGeom>
        </p:spPr>
        <p:txBody>
          <a:bodyPr>
            <a:normAutofit/>
          </a:bodyPr>
          <a:lstStyle/>
          <a:p>
            <a:r>
              <a:rPr lang="en-US" dirty="0">
                <a:solidFill>
                  <a:schemeClr val="bg1"/>
                </a:solidFill>
              </a:rPr>
              <a:t>Powering products across Microsoft</a:t>
            </a:r>
          </a:p>
        </p:txBody>
      </p:sp>
    </p:spTree>
    <p:extLst>
      <p:ext uri="{BB962C8B-B14F-4D97-AF65-F5344CB8AC3E}">
        <p14:creationId xmlns:p14="http://schemas.microsoft.com/office/powerpoint/2010/main" val="42518887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p:cNvGrpSpPr/>
          <p:nvPr/>
        </p:nvGrpSpPr>
        <p:grpSpPr>
          <a:xfrm>
            <a:off x="9414733" y="2652048"/>
            <a:ext cx="1568743" cy="1568743"/>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nvGrpSpPr>
          <p:cNvPr id="174" name="Group 173"/>
          <p:cNvGrpSpPr/>
          <p:nvPr/>
        </p:nvGrpSpPr>
        <p:grpSpPr>
          <a:xfrm>
            <a:off x="6679784" y="2652048"/>
            <a:ext cx="1568743" cy="1568743"/>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grpSp>
        <p:nvGrpSpPr>
          <p:cNvPr id="173" name="Group 172"/>
          <p:cNvGrpSpPr/>
          <p:nvPr/>
        </p:nvGrpSpPr>
        <p:grpSpPr>
          <a:xfrm>
            <a:off x="3944835" y="2652048"/>
            <a:ext cx="1568743" cy="1568743"/>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baseline="-25000" dirty="0">
                    <a:solidFill>
                      <a:sysClr val="windowText" lastClr="000000"/>
                    </a:solidFill>
                    <a:latin typeface="Segoe UI Semilight"/>
                  </a:endParaRPr>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grpSp>
        <p:nvGrpSpPr>
          <p:cNvPr id="172" name="Group 171"/>
          <p:cNvGrpSpPr/>
          <p:nvPr/>
        </p:nvGrpSpPr>
        <p:grpSpPr>
          <a:xfrm>
            <a:off x="1209885" y="2652048"/>
            <a:ext cx="1568743" cy="1568743"/>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nvGrpSpPr>
          <p:cNvPr id="165" name="Group 164"/>
          <p:cNvGrpSpPr/>
          <p:nvPr/>
        </p:nvGrpSpPr>
        <p:grpSpPr>
          <a:xfrm>
            <a:off x="559975" y="4378827"/>
            <a:ext cx="2868559" cy="1414669"/>
            <a:chOff x="504297" y="3658467"/>
            <a:chExt cx="2926080" cy="1443036"/>
          </a:xfrm>
        </p:grpSpPr>
        <p:sp>
          <p:nvSpPr>
            <p:cNvPr id="127" name="TextBox 126"/>
            <p:cNvSpPr txBox="1"/>
            <p:nvPr/>
          </p:nvSpPr>
          <p:spPr>
            <a:xfrm>
              <a:off x="504297"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Computer Vision API</a:t>
              </a:r>
            </a:p>
          </p:txBody>
        </p:sp>
        <p:sp>
          <p:nvSpPr>
            <p:cNvPr id="20" name="Rectangle 19"/>
            <p:cNvSpPr/>
            <p:nvPr/>
          </p:nvSpPr>
          <p:spPr>
            <a:xfrm>
              <a:off x="758214" y="4300738"/>
              <a:ext cx="2418248" cy="800765"/>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Distill actionable information from images</a:t>
              </a:r>
              <a:r>
                <a:rPr lang="en-US" sz="1667" b="1" kern="0" dirty="0">
                  <a:solidFill>
                    <a:srgbClr val="505050"/>
                  </a:solidFill>
                  <a:latin typeface="Segoe UI Semilight"/>
                </a:rPr>
                <a:t> </a:t>
              </a:r>
            </a:p>
          </p:txBody>
        </p:sp>
      </p:grpSp>
      <p:grpSp>
        <p:nvGrpSpPr>
          <p:cNvPr id="168" name="Group 167"/>
          <p:cNvGrpSpPr/>
          <p:nvPr/>
        </p:nvGrpSpPr>
        <p:grpSpPr>
          <a:xfrm>
            <a:off x="8764823" y="4378827"/>
            <a:ext cx="2868559" cy="1414669"/>
            <a:chOff x="8873669" y="3658467"/>
            <a:chExt cx="2926080" cy="1443036"/>
          </a:xfrm>
        </p:grpSpPr>
        <p:sp>
          <p:nvSpPr>
            <p:cNvPr id="132" name="TextBox 131"/>
            <p:cNvSpPr txBox="1"/>
            <p:nvPr/>
          </p:nvSpPr>
          <p:spPr>
            <a:xfrm>
              <a:off x="8873669"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Video API</a:t>
              </a:r>
            </a:p>
          </p:txBody>
        </p:sp>
        <p:sp>
          <p:nvSpPr>
            <p:cNvPr id="133" name="Rectangle 132"/>
            <p:cNvSpPr/>
            <p:nvPr/>
          </p:nvSpPr>
          <p:spPr>
            <a:xfrm>
              <a:off x="9127586" y="4300738"/>
              <a:ext cx="2418248" cy="800765"/>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Analyze, edit, and process videos within your app</a:t>
              </a:r>
            </a:p>
          </p:txBody>
        </p:sp>
      </p:grpSp>
      <p:grpSp>
        <p:nvGrpSpPr>
          <p:cNvPr id="166" name="Group 165"/>
          <p:cNvGrpSpPr/>
          <p:nvPr/>
        </p:nvGrpSpPr>
        <p:grpSpPr>
          <a:xfrm>
            <a:off x="3294925" y="4378826"/>
            <a:ext cx="2868559" cy="1412625"/>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Detect, identify, analyze, organize, and tag faces in photos</a:t>
              </a:r>
            </a:p>
          </p:txBody>
        </p:sp>
      </p:grpSp>
      <p:grpSp>
        <p:nvGrpSpPr>
          <p:cNvPr id="167" name="Group 166"/>
          <p:cNvGrpSpPr/>
          <p:nvPr/>
        </p:nvGrpSpPr>
        <p:grpSpPr>
          <a:xfrm>
            <a:off x="6029874" y="4378827"/>
            <a:ext cx="2868559" cy="1414669"/>
            <a:chOff x="6083879" y="3658467"/>
            <a:chExt cx="2926080" cy="1443036"/>
          </a:xfrm>
        </p:grpSpPr>
        <p:sp>
          <p:nvSpPr>
            <p:cNvPr id="138" name="TextBox 137"/>
            <p:cNvSpPr txBox="1"/>
            <p:nvPr/>
          </p:nvSpPr>
          <p:spPr>
            <a:xfrm>
              <a:off x="6083879"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Emotion API</a:t>
              </a:r>
            </a:p>
          </p:txBody>
        </p:sp>
        <p:sp>
          <p:nvSpPr>
            <p:cNvPr id="139" name="Rectangle 138"/>
            <p:cNvSpPr/>
            <p:nvPr/>
          </p:nvSpPr>
          <p:spPr>
            <a:xfrm>
              <a:off x="6337796" y="4300738"/>
              <a:ext cx="2418248" cy="800765"/>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Personalize experiences with emotion recognition</a:t>
              </a:r>
            </a:p>
          </p:txBody>
        </p:sp>
      </p:grpSp>
      <p:sp>
        <p:nvSpPr>
          <p:cNvPr id="40" name="Rectangle 39"/>
          <p:cNvSpPr/>
          <p:nvPr/>
        </p:nvSpPr>
        <p:spPr>
          <a:xfrm>
            <a:off x="1326288" y="367666"/>
            <a:ext cx="2453948" cy="754315"/>
          </a:xfrm>
          <a:prstGeom prst="rect">
            <a:avLst/>
          </a:prstGeom>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Segoe UI Light"/>
                <a:cs typeface="Segoe UI Semibold" panose="020B0702040204020203" pitchFamily="34" charset="0"/>
              </a:rPr>
              <a:t>Vision</a:t>
            </a:r>
          </a:p>
        </p:txBody>
      </p:sp>
      <p:sp>
        <p:nvSpPr>
          <p:cNvPr id="70" name="Freeform 22"/>
          <p:cNvSpPr>
            <a:spLocks noChangeAspect="1"/>
          </p:cNvSpPr>
          <p:nvPr/>
        </p:nvSpPr>
        <p:spPr bwMode="auto">
          <a:xfrm>
            <a:off x="602757" y="526039"/>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spTree>
    <p:extLst>
      <p:ext uri="{BB962C8B-B14F-4D97-AF65-F5344CB8AC3E}">
        <p14:creationId xmlns:p14="http://schemas.microsoft.com/office/powerpoint/2010/main" val="164584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par>
                                <p:cTn id="16" presetID="47" presetClass="entr" presetSubtype="0" fill="hold" nodeType="withEffect">
                                  <p:stCondLst>
                                    <p:cond delay="25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300"/>
                                        <p:tgtEl>
                                          <p:spTgt spid="165"/>
                                        </p:tgtEl>
                                      </p:cBhvr>
                                    </p:animEffect>
                                    <p:anim calcmode="lin" valueType="num">
                                      <p:cBhvr>
                                        <p:cTn id="19" dur="300" fill="hold"/>
                                        <p:tgtEl>
                                          <p:spTgt spid="165"/>
                                        </p:tgtEl>
                                        <p:attrNameLst>
                                          <p:attrName>ppt_x</p:attrName>
                                        </p:attrNameLst>
                                      </p:cBhvr>
                                      <p:tavLst>
                                        <p:tav tm="0">
                                          <p:val>
                                            <p:strVal val="#ppt_x"/>
                                          </p:val>
                                        </p:tav>
                                        <p:tav tm="100000">
                                          <p:val>
                                            <p:strVal val="#ppt_x"/>
                                          </p:val>
                                        </p:tav>
                                      </p:tavLst>
                                    </p:anim>
                                    <p:anim calcmode="lin" valueType="num">
                                      <p:cBhvr>
                                        <p:cTn id="20" dur="3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500"/>
                                        <p:tgtEl>
                                          <p:spTgt spid="173"/>
                                        </p:tgtEl>
                                      </p:cBhvr>
                                    </p:animEffect>
                                  </p:childTnLst>
                                </p:cTn>
                              </p:par>
                              <p:par>
                                <p:cTn id="26" presetID="47" presetClass="entr" presetSubtype="0" fill="hold" nodeType="withEffect">
                                  <p:stCondLst>
                                    <p:cond delay="250"/>
                                  </p:stCondLst>
                                  <p:childTnLst>
                                    <p:set>
                                      <p:cBhvr>
                                        <p:cTn id="27" dur="1" fill="hold">
                                          <p:stCondLst>
                                            <p:cond delay="0"/>
                                          </p:stCondLst>
                                        </p:cTn>
                                        <p:tgtEl>
                                          <p:spTgt spid="166"/>
                                        </p:tgtEl>
                                        <p:attrNameLst>
                                          <p:attrName>style.visibility</p:attrName>
                                        </p:attrNameLst>
                                      </p:cBhvr>
                                      <p:to>
                                        <p:strVal val="visible"/>
                                      </p:to>
                                    </p:set>
                                    <p:animEffect transition="in" filter="fade">
                                      <p:cBhvr>
                                        <p:cTn id="28" dur="300"/>
                                        <p:tgtEl>
                                          <p:spTgt spid="166"/>
                                        </p:tgtEl>
                                      </p:cBhvr>
                                    </p:animEffect>
                                    <p:anim calcmode="lin" valueType="num">
                                      <p:cBhvr>
                                        <p:cTn id="29" dur="300" fill="hold"/>
                                        <p:tgtEl>
                                          <p:spTgt spid="166"/>
                                        </p:tgtEl>
                                        <p:attrNameLst>
                                          <p:attrName>ppt_x</p:attrName>
                                        </p:attrNameLst>
                                      </p:cBhvr>
                                      <p:tavLst>
                                        <p:tav tm="0">
                                          <p:val>
                                            <p:strVal val="#ppt_x"/>
                                          </p:val>
                                        </p:tav>
                                        <p:tav tm="100000">
                                          <p:val>
                                            <p:strVal val="#ppt_x"/>
                                          </p:val>
                                        </p:tav>
                                      </p:tavLst>
                                    </p:anim>
                                    <p:anim calcmode="lin" valueType="num">
                                      <p:cBhvr>
                                        <p:cTn id="30" dur="3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p:cTn id="35" dur="500"/>
                                        <p:tgtEl>
                                          <p:spTgt spid="174"/>
                                        </p:tgtEl>
                                      </p:cBhvr>
                                    </p:animEffect>
                                  </p:childTnLst>
                                </p:cTn>
                              </p:par>
                              <p:par>
                                <p:cTn id="36" presetID="47" presetClass="entr" presetSubtype="0" fill="hold" nodeType="withEffect">
                                  <p:stCondLst>
                                    <p:cond delay="25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300"/>
                                        <p:tgtEl>
                                          <p:spTgt spid="167"/>
                                        </p:tgtEl>
                                      </p:cBhvr>
                                    </p:animEffect>
                                    <p:anim calcmode="lin" valueType="num">
                                      <p:cBhvr>
                                        <p:cTn id="39" dur="300" fill="hold"/>
                                        <p:tgtEl>
                                          <p:spTgt spid="167"/>
                                        </p:tgtEl>
                                        <p:attrNameLst>
                                          <p:attrName>ppt_x</p:attrName>
                                        </p:attrNameLst>
                                      </p:cBhvr>
                                      <p:tavLst>
                                        <p:tav tm="0">
                                          <p:val>
                                            <p:strVal val="#ppt_x"/>
                                          </p:val>
                                        </p:tav>
                                        <p:tav tm="100000">
                                          <p:val>
                                            <p:strVal val="#ppt_x"/>
                                          </p:val>
                                        </p:tav>
                                      </p:tavLst>
                                    </p:anim>
                                    <p:anim calcmode="lin" valueType="num">
                                      <p:cBhvr>
                                        <p:cTn id="40" dur="3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fade">
                                      <p:cBhvr>
                                        <p:cTn id="45" dur="500"/>
                                        <p:tgtEl>
                                          <p:spTgt spid="175"/>
                                        </p:tgtEl>
                                      </p:cBhvr>
                                    </p:animEffect>
                                  </p:childTnLst>
                                </p:cTn>
                              </p:par>
                              <p:par>
                                <p:cTn id="46" presetID="47" presetClass="entr" presetSubtype="0" fill="hold" nodeType="withEffect">
                                  <p:stCondLst>
                                    <p:cond delay="25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300"/>
                                        <p:tgtEl>
                                          <p:spTgt spid="168"/>
                                        </p:tgtEl>
                                      </p:cBhvr>
                                    </p:animEffect>
                                    <p:anim calcmode="lin" valueType="num">
                                      <p:cBhvr>
                                        <p:cTn id="49" dur="300" fill="hold"/>
                                        <p:tgtEl>
                                          <p:spTgt spid="168"/>
                                        </p:tgtEl>
                                        <p:attrNameLst>
                                          <p:attrName>ppt_x</p:attrName>
                                        </p:attrNameLst>
                                      </p:cBhvr>
                                      <p:tavLst>
                                        <p:tav tm="0">
                                          <p:val>
                                            <p:strVal val="#ppt_x"/>
                                          </p:val>
                                        </p:tav>
                                        <p:tav tm="100000">
                                          <p:val>
                                            <p:strVal val="#ppt_x"/>
                                          </p:val>
                                        </p:tav>
                                      </p:tavLst>
                                    </p:anim>
                                    <p:anim calcmode="lin" valueType="num">
                                      <p:cBhvr>
                                        <p:cTn id="50" dur="3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7" name="Group 6"/>
          <p:cNvGrpSpPr/>
          <p:nvPr/>
        </p:nvGrpSpPr>
        <p:grpSpPr>
          <a:xfrm>
            <a:off x="602757" y="367666"/>
            <a:ext cx="3177479" cy="754315"/>
            <a:chOff x="614843" y="374541"/>
            <a:chExt cx="3241194" cy="769441"/>
          </a:xfrm>
        </p:grpSpPr>
        <p:sp>
          <p:nvSpPr>
            <p:cNvPr id="59" name="Rectangle 58"/>
            <p:cNvSpPr/>
            <p:nvPr/>
          </p:nvSpPr>
          <p:spPr>
            <a:xfrm>
              <a:off x="1352882" y="374541"/>
              <a:ext cx="2503155" cy="769441"/>
            </a:xfrm>
            <a:prstGeom prst="rect">
              <a:avLst/>
            </a:prstGeom>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Segoe UI Light"/>
                  <a:cs typeface="Segoe UI Semibold" panose="020B0702040204020203" pitchFamily="34" charset="0"/>
                </a:rPr>
                <a:t>Vision</a:t>
              </a:r>
            </a:p>
          </p:txBody>
        </p:sp>
        <p:sp>
          <p:nvSpPr>
            <p:cNvPr id="61"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grpSp>
      <p:grpSp>
        <p:nvGrpSpPr>
          <p:cNvPr id="5" name="Group 4"/>
          <p:cNvGrpSpPr/>
          <p:nvPr/>
        </p:nvGrpSpPr>
        <p:grpSpPr>
          <a:xfrm>
            <a:off x="418644" y="221908"/>
            <a:ext cx="3353886" cy="1045828"/>
            <a:chOff x="427038" y="225861"/>
            <a:chExt cx="3421138" cy="1066799"/>
          </a:xfrm>
        </p:grpSpPr>
        <p:sp>
          <p:nvSpPr>
            <p:cNvPr id="55" name="Rectangle 54"/>
            <p:cNvSpPr/>
            <p:nvPr/>
          </p:nvSpPr>
          <p:spPr>
            <a:xfrm>
              <a:off x="1345021" y="364664"/>
              <a:ext cx="2503155" cy="769441"/>
            </a:xfrm>
            <a:prstGeom prst="rect">
              <a:avLst/>
            </a:prstGeom>
            <a:solidFill>
              <a:srgbClr val="0078D7"/>
            </a:solidFill>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Segoe UI Light"/>
                  <a:cs typeface="Segoe UI Semibold" panose="020B0702040204020203" pitchFamily="34" charset="0"/>
                </a:rPr>
                <a:t>Speech</a:t>
              </a:r>
            </a:p>
          </p:txBody>
        </p:sp>
        <p:sp>
          <p:nvSpPr>
            <p:cNvPr id="2" name="Rectangle 1"/>
            <p:cNvSpPr/>
            <p:nvPr/>
          </p:nvSpPr>
          <p:spPr>
            <a:xfrm>
              <a:off x="427038" y="225861"/>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sp>
        <p:nvSpPr>
          <p:cNvPr id="60" name="Freeform 18"/>
          <p:cNvSpPr>
            <a:spLocks noChangeAspect="1"/>
          </p:cNvSpPr>
          <p:nvPr/>
        </p:nvSpPr>
        <p:spPr bwMode="auto">
          <a:xfrm>
            <a:off x="576726" y="474056"/>
            <a:ext cx="729664" cy="639180"/>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grpSp>
        <p:nvGrpSpPr>
          <p:cNvPr id="104" name="Group 103"/>
          <p:cNvGrpSpPr/>
          <p:nvPr/>
        </p:nvGrpSpPr>
        <p:grpSpPr>
          <a:xfrm>
            <a:off x="1561587" y="2652048"/>
            <a:ext cx="1568743" cy="1568743"/>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grpSp>
        <p:nvGrpSpPr>
          <p:cNvPr id="105" name="Group 104"/>
          <p:cNvGrpSpPr/>
          <p:nvPr/>
        </p:nvGrpSpPr>
        <p:grpSpPr>
          <a:xfrm>
            <a:off x="5311630" y="2652048"/>
            <a:ext cx="1568743" cy="1568743"/>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latin typeface="Segoe UI Semilight"/>
              </a:endParaRPr>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grpSp>
          </p:grpSp>
        </p:grpSp>
      </p:grpSp>
      <p:grpSp>
        <p:nvGrpSpPr>
          <p:cNvPr id="106" name="Group 105"/>
          <p:cNvGrpSpPr/>
          <p:nvPr/>
        </p:nvGrpSpPr>
        <p:grpSpPr>
          <a:xfrm>
            <a:off x="9061674" y="2652048"/>
            <a:ext cx="1568743" cy="1568743"/>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grpSp>
        </p:grpSp>
      </p:grpSp>
      <p:grpSp>
        <p:nvGrpSpPr>
          <p:cNvPr id="23" name="Group 22"/>
          <p:cNvGrpSpPr/>
          <p:nvPr/>
        </p:nvGrpSpPr>
        <p:grpSpPr>
          <a:xfrm>
            <a:off x="911677" y="4378826"/>
            <a:ext cx="2868559" cy="1412625"/>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Convert speech to text and back again, and understand its intent</a:t>
              </a:r>
            </a:p>
          </p:txBody>
        </p:sp>
      </p:grpSp>
      <p:grpSp>
        <p:nvGrpSpPr>
          <p:cNvPr id="26" name="Group 25"/>
          <p:cNvGrpSpPr/>
          <p:nvPr/>
        </p:nvGrpSpPr>
        <p:grpSpPr>
          <a:xfrm>
            <a:off x="4513124" y="4378826"/>
            <a:ext cx="3155415" cy="1181804"/>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Give your app the ability to know who's talking</a:t>
              </a:r>
            </a:p>
          </p:txBody>
        </p:sp>
      </p:grpSp>
      <p:grpSp>
        <p:nvGrpSpPr>
          <p:cNvPr id="29" name="Group 28"/>
          <p:cNvGrpSpPr/>
          <p:nvPr/>
        </p:nvGrpSpPr>
        <p:grpSpPr>
          <a:xfrm>
            <a:off x="8411764" y="4243050"/>
            <a:ext cx="2868559" cy="1548401"/>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Fine-tune speech recognition for anyone, anywhere</a:t>
              </a:r>
            </a:p>
          </p:txBody>
        </p:sp>
      </p:grpSp>
    </p:spTree>
    <p:extLst>
      <p:ext uri="{BB962C8B-B14F-4D97-AF65-F5344CB8AC3E}">
        <p14:creationId xmlns:p14="http://schemas.microsoft.com/office/powerpoint/2010/main" val="225651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7"/>
                                        </p:tgtEl>
                                      </p:cBhvr>
                                    </p:animEffect>
                                    <p:anim calcmode="lin" valueType="num">
                                      <p:cBhvr>
                                        <p:cTn id="7" dur="300"/>
                                        <p:tgtEl>
                                          <p:spTgt spid="7"/>
                                        </p:tgtEl>
                                        <p:attrNameLst>
                                          <p:attrName>ppt_x</p:attrName>
                                        </p:attrNameLst>
                                      </p:cBhvr>
                                      <p:tavLst>
                                        <p:tav tm="0">
                                          <p:val>
                                            <p:strVal val="ppt_x"/>
                                          </p:val>
                                        </p:tav>
                                        <p:tav tm="100000">
                                          <p:val>
                                            <p:strVal val="ppt_x"/>
                                          </p:val>
                                        </p:tav>
                                      </p:tavLst>
                                    </p:anim>
                                    <p:anim calcmode="lin" valueType="num">
                                      <p:cBhvr>
                                        <p:cTn id="8" dur="300"/>
                                        <p:tgtEl>
                                          <p:spTgt spid="7"/>
                                        </p:tgtEl>
                                        <p:attrNameLst>
                                          <p:attrName>ppt_y</p:attrName>
                                        </p:attrNameLst>
                                      </p:cBhvr>
                                      <p:tavLst>
                                        <p:tav tm="0">
                                          <p:val>
                                            <p:strVal val="ppt_y"/>
                                          </p:val>
                                        </p:tav>
                                        <p:tav tm="100000">
                                          <p:val>
                                            <p:strVal val="ppt_y+.1"/>
                                          </p:val>
                                        </p:tav>
                                      </p:tavLst>
                                    </p:anim>
                                    <p:set>
                                      <p:cBhvr>
                                        <p:cTn id="9" dur="1" fill="hold">
                                          <p:stCondLst>
                                            <p:cond delay="2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fade">
                                      <p:cBhvr>
                                        <p:cTn id="14" dur="500"/>
                                        <p:tgtEl>
                                          <p:spTgt spid="104"/>
                                        </p:tgtEl>
                                      </p:cBhvr>
                                    </p:animEffect>
                                  </p:childTnLst>
                                </p:cTn>
                              </p:par>
                              <p:par>
                                <p:cTn id="15" presetID="47" presetClass="entr" presetSubtype="0" fill="hold"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300"/>
                                        <p:tgtEl>
                                          <p:spTgt spid="23"/>
                                        </p:tgtEl>
                                      </p:cBhvr>
                                    </p:animEffect>
                                    <p:anim calcmode="lin" valueType="num">
                                      <p:cBhvr>
                                        <p:cTn id="18" dur="300" fill="hold"/>
                                        <p:tgtEl>
                                          <p:spTgt spid="23"/>
                                        </p:tgtEl>
                                        <p:attrNameLst>
                                          <p:attrName>ppt_x</p:attrName>
                                        </p:attrNameLst>
                                      </p:cBhvr>
                                      <p:tavLst>
                                        <p:tav tm="0">
                                          <p:val>
                                            <p:strVal val="#ppt_x"/>
                                          </p:val>
                                        </p:tav>
                                        <p:tav tm="100000">
                                          <p:val>
                                            <p:strVal val="#ppt_x"/>
                                          </p:val>
                                        </p:tav>
                                      </p:tavLst>
                                    </p:anim>
                                    <p:anim calcmode="lin" valueType="num">
                                      <p:cBhvr>
                                        <p:cTn id="19"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fade">
                                      <p:cBhvr>
                                        <p:cTn id="24" dur="500"/>
                                        <p:tgtEl>
                                          <p:spTgt spid="105"/>
                                        </p:tgtEl>
                                      </p:cBhvr>
                                    </p:animEffect>
                                  </p:childTnLst>
                                </p:cTn>
                              </p:par>
                              <p:par>
                                <p:cTn id="25" presetID="47" presetClass="entr" presetSubtype="0" fill="hold" nodeType="withEffect">
                                  <p:stCondLst>
                                    <p:cond delay="25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300"/>
                                        <p:tgtEl>
                                          <p:spTgt spid="26"/>
                                        </p:tgtEl>
                                      </p:cBhvr>
                                    </p:animEffect>
                                    <p:anim calcmode="lin" valueType="num">
                                      <p:cBhvr>
                                        <p:cTn id="28" dur="300" fill="hold"/>
                                        <p:tgtEl>
                                          <p:spTgt spid="26"/>
                                        </p:tgtEl>
                                        <p:attrNameLst>
                                          <p:attrName>ppt_x</p:attrName>
                                        </p:attrNameLst>
                                      </p:cBhvr>
                                      <p:tavLst>
                                        <p:tav tm="0">
                                          <p:val>
                                            <p:strVal val="#ppt_x"/>
                                          </p:val>
                                        </p:tav>
                                        <p:tav tm="100000">
                                          <p:val>
                                            <p:strVal val="#ppt_x"/>
                                          </p:val>
                                        </p:tav>
                                      </p:tavLst>
                                    </p:anim>
                                    <p:anim calcmode="lin" valueType="num">
                                      <p:cBhvr>
                                        <p:cTn id="29" dur="3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fade">
                                      <p:cBhvr>
                                        <p:cTn id="34" dur="500"/>
                                        <p:tgtEl>
                                          <p:spTgt spid="106"/>
                                        </p:tgtEl>
                                      </p:cBhvr>
                                    </p:animEffect>
                                  </p:childTnLst>
                                </p:cTn>
                              </p:par>
                              <p:par>
                                <p:cTn id="35" presetID="47" presetClass="entr" presetSubtype="0" fill="hold" nodeType="withEffect">
                                  <p:stCondLst>
                                    <p:cond delay="25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300"/>
                                        <p:tgtEl>
                                          <p:spTgt spid="29"/>
                                        </p:tgtEl>
                                      </p:cBhvr>
                                    </p:animEffect>
                                    <p:anim calcmode="lin" valueType="num">
                                      <p:cBhvr>
                                        <p:cTn id="38" dur="300" fill="hold"/>
                                        <p:tgtEl>
                                          <p:spTgt spid="29"/>
                                        </p:tgtEl>
                                        <p:attrNameLst>
                                          <p:attrName>ppt_x</p:attrName>
                                        </p:attrNameLst>
                                      </p:cBhvr>
                                      <p:tavLst>
                                        <p:tav tm="0">
                                          <p:val>
                                            <p:strVal val="#ppt_x"/>
                                          </p:val>
                                        </p:tav>
                                        <p:tav tm="100000">
                                          <p:val>
                                            <p:strVal val="#ppt_x"/>
                                          </p:val>
                                        </p:tav>
                                      </p:tavLst>
                                    </p:anim>
                                    <p:anim calcmode="lin" valueType="num">
                                      <p:cBhvr>
                                        <p:cTn id="39" dur="3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89" name="Group 88"/>
          <p:cNvGrpSpPr/>
          <p:nvPr/>
        </p:nvGrpSpPr>
        <p:grpSpPr>
          <a:xfrm>
            <a:off x="576726" y="357982"/>
            <a:ext cx="3195803" cy="755254"/>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Segoe UI Light"/>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grpSp>
      <p:grpSp>
        <p:nvGrpSpPr>
          <p:cNvPr id="66" name="Group 65"/>
          <p:cNvGrpSpPr/>
          <p:nvPr/>
        </p:nvGrpSpPr>
        <p:grpSpPr>
          <a:xfrm>
            <a:off x="10054224" y="2652046"/>
            <a:ext cx="1568743" cy="1568743"/>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grpSp>
        <p:nvGrpSpPr>
          <p:cNvPr id="6" name="Group 5"/>
          <p:cNvGrpSpPr/>
          <p:nvPr/>
        </p:nvGrpSpPr>
        <p:grpSpPr>
          <a:xfrm>
            <a:off x="280863" y="4243050"/>
            <a:ext cx="2155191" cy="1548401"/>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Detect and correct spelling mistakes within your app</a:t>
              </a:r>
            </a:p>
          </p:txBody>
        </p:sp>
      </p:grpSp>
      <p:grpSp>
        <p:nvGrpSpPr>
          <p:cNvPr id="9" name="Group 8"/>
          <p:cNvGrpSpPr/>
          <p:nvPr/>
        </p:nvGrpSpPr>
        <p:grpSpPr>
          <a:xfrm>
            <a:off x="6727582" y="4243049"/>
            <a:ext cx="3470957" cy="1779223"/>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Teach your apps to understand commands from your users</a:t>
              </a:r>
            </a:p>
          </p:txBody>
        </p:sp>
      </p:grpSp>
      <p:grpSp>
        <p:nvGrpSpPr>
          <p:cNvPr id="7" name="Group 6"/>
          <p:cNvGrpSpPr/>
          <p:nvPr/>
        </p:nvGrpSpPr>
        <p:grpSpPr>
          <a:xfrm>
            <a:off x="2426617" y="4243050"/>
            <a:ext cx="2607782" cy="1779222"/>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Leverage the power of language models trained on web-scale data</a:t>
              </a:r>
            </a:p>
          </p:txBody>
        </p:sp>
      </p:grpSp>
      <p:grpSp>
        <p:nvGrpSpPr>
          <p:cNvPr id="8" name="Group 7"/>
          <p:cNvGrpSpPr/>
          <p:nvPr/>
        </p:nvGrpSpPr>
        <p:grpSpPr>
          <a:xfrm>
            <a:off x="4910645" y="4243050"/>
            <a:ext cx="2370710" cy="1548401"/>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Easily parse complex text with language analysis</a:t>
              </a:r>
            </a:p>
          </p:txBody>
        </p:sp>
      </p:grpSp>
      <p:grpSp>
        <p:nvGrpSpPr>
          <p:cNvPr id="10" name="Group 9"/>
          <p:cNvGrpSpPr/>
          <p:nvPr/>
        </p:nvGrpSpPr>
        <p:grpSpPr>
          <a:xfrm>
            <a:off x="9760999" y="4243047"/>
            <a:ext cx="2155191" cy="1779223"/>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Detect sentiment, key phrases, topics, and language from your text</a:t>
              </a:r>
            </a:p>
          </p:txBody>
        </p:sp>
      </p:grpSp>
      <p:grpSp>
        <p:nvGrpSpPr>
          <p:cNvPr id="32" name="Group 31"/>
          <p:cNvGrpSpPr/>
          <p:nvPr/>
        </p:nvGrpSpPr>
        <p:grpSpPr>
          <a:xfrm>
            <a:off x="574088" y="2652048"/>
            <a:ext cx="1568743" cy="1568743"/>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latin typeface="Segoe UI Semilight"/>
              </a:endParaRPr>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algn="ctr" defTabSz="896386">
                    <a:defRPr/>
                  </a:pPr>
                  <a:endParaRPr lang="en-US" sz="3529" kern="0" dirty="0">
                    <a:solidFill>
                      <a:srgbClr val="FFFFFF"/>
                    </a:solidFill>
                    <a:latin typeface="Segoe UI Semilight"/>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39" name="Group 38"/>
          <p:cNvGrpSpPr/>
          <p:nvPr/>
        </p:nvGrpSpPr>
        <p:grpSpPr>
          <a:xfrm>
            <a:off x="2944122" y="2652048"/>
            <a:ext cx="1568743" cy="1568743"/>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49" name="Group 48"/>
          <p:cNvGrpSpPr/>
          <p:nvPr/>
        </p:nvGrpSpPr>
        <p:grpSpPr>
          <a:xfrm>
            <a:off x="5314156" y="2652048"/>
            <a:ext cx="1568743" cy="1568743"/>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nvGrpSpPr>
          <p:cNvPr id="56" name="Group 55"/>
          <p:cNvGrpSpPr/>
          <p:nvPr/>
        </p:nvGrpSpPr>
        <p:grpSpPr>
          <a:xfrm>
            <a:off x="7684190" y="2652048"/>
            <a:ext cx="1568743" cy="1568743"/>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latin typeface="Segoe UI Semilight"/>
              </a:endParaRPr>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nvGrpSpPr>
          <p:cNvPr id="2" name="Group 1"/>
          <p:cNvGrpSpPr/>
          <p:nvPr/>
        </p:nvGrpSpPr>
        <p:grpSpPr>
          <a:xfrm>
            <a:off x="418644" y="363148"/>
            <a:ext cx="3650657" cy="759481"/>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Segoe UI Light"/>
                  <a:cs typeface="Segoe UI Semibold" panose="020B0702040204020203" pitchFamily="34" charset="0"/>
                </a:rPr>
                <a:t>Language</a:t>
              </a:r>
            </a:p>
          </p:txBody>
        </p:sp>
      </p:grpSp>
    </p:spTree>
    <p:extLst>
      <p:ext uri="{BB962C8B-B14F-4D97-AF65-F5344CB8AC3E}">
        <p14:creationId xmlns:p14="http://schemas.microsoft.com/office/powerpoint/2010/main" val="128452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89"/>
                                        </p:tgtEl>
                                      </p:cBhvr>
                                    </p:animEffect>
                                    <p:anim calcmode="lin" valueType="num">
                                      <p:cBhvr>
                                        <p:cTn id="7" dur="300"/>
                                        <p:tgtEl>
                                          <p:spTgt spid="89"/>
                                        </p:tgtEl>
                                        <p:attrNameLst>
                                          <p:attrName>ppt_x</p:attrName>
                                        </p:attrNameLst>
                                      </p:cBhvr>
                                      <p:tavLst>
                                        <p:tav tm="0">
                                          <p:val>
                                            <p:strVal val="ppt_x"/>
                                          </p:val>
                                        </p:tav>
                                        <p:tav tm="100000">
                                          <p:val>
                                            <p:strVal val="ppt_x"/>
                                          </p:val>
                                        </p:tav>
                                      </p:tavLst>
                                    </p:anim>
                                    <p:anim calcmode="lin" valueType="num">
                                      <p:cBhvr>
                                        <p:cTn id="8" dur="300"/>
                                        <p:tgtEl>
                                          <p:spTgt spid="89"/>
                                        </p:tgtEl>
                                        <p:attrNameLst>
                                          <p:attrName>ppt_y</p:attrName>
                                        </p:attrNameLst>
                                      </p:cBhvr>
                                      <p:tavLst>
                                        <p:tav tm="0">
                                          <p:val>
                                            <p:strVal val="ppt_y"/>
                                          </p:val>
                                        </p:tav>
                                        <p:tav tm="100000">
                                          <p:val>
                                            <p:strVal val="ppt_y+.1"/>
                                          </p:val>
                                        </p:tav>
                                      </p:tavLst>
                                    </p:anim>
                                    <p:set>
                                      <p:cBhvr>
                                        <p:cTn id="9" dur="1" fill="hold">
                                          <p:stCondLst>
                                            <p:cond delay="299"/>
                                          </p:stCondLst>
                                        </p:cTn>
                                        <p:tgtEl>
                                          <p:spTgt spid="89"/>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47"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anim calcmode="lin" valueType="num">
                                      <p:cBhvr>
                                        <p:cTn id="23" dur="300" fill="hold"/>
                                        <p:tgtEl>
                                          <p:spTgt spid="6"/>
                                        </p:tgtEl>
                                        <p:attrNameLst>
                                          <p:attrName>ppt_x</p:attrName>
                                        </p:attrNameLst>
                                      </p:cBhvr>
                                      <p:tavLst>
                                        <p:tav tm="0">
                                          <p:val>
                                            <p:strVal val="#ppt_x"/>
                                          </p:val>
                                        </p:tav>
                                        <p:tav tm="100000">
                                          <p:val>
                                            <p:strVal val="#ppt_x"/>
                                          </p:val>
                                        </p:tav>
                                      </p:tavLst>
                                    </p:anim>
                                    <p:anim calcmode="lin" valueType="num">
                                      <p:cBhvr>
                                        <p:cTn id="2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47" presetClass="entr" presetSubtype="0" fill="hold"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300"/>
                                        <p:tgtEl>
                                          <p:spTgt spid="7"/>
                                        </p:tgtEl>
                                      </p:cBhvr>
                                    </p:animEffect>
                                    <p:anim calcmode="lin" valueType="num">
                                      <p:cBhvr>
                                        <p:cTn id="33" dur="300" fill="hold"/>
                                        <p:tgtEl>
                                          <p:spTgt spid="7"/>
                                        </p:tgtEl>
                                        <p:attrNameLst>
                                          <p:attrName>ppt_x</p:attrName>
                                        </p:attrNameLst>
                                      </p:cBhvr>
                                      <p:tavLst>
                                        <p:tav tm="0">
                                          <p:val>
                                            <p:strVal val="#ppt_x"/>
                                          </p:val>
                                        </p:tav>
                                        <p:tav tm="100000">
                                          <p:val>
                                            <p:strVal val="#ppt_x"/>
                                          </p:val>
                                        </p:tav>
                                      </p:tavLst>
                                    </p:anim>
                                    <p:anim calcmode="lin" valueType="num">
                                      <p:cBhvr>
                                        <p:cTn id="34" dur="3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47" presetClass="entr" presetSubtype="0" fill="hold" nodeType="withEffect">
                                  <p:stCondLst>
                                    <p:cond delay="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300"/>
                                        <p:tgtEl>
                                          <p:spTgt spid="8"/>
                                        </p:tgtEl>
                                      </p:cBhvr>
                                    </p:animEffect>
                                    <p:anim calcmode="lin" valueType="num">
                                      <p:cBhvr>
                                        <p:cTn id="43" dur="300" fill="hold"/>
                                        <p:tgtEl>
                                          <p:spTgt spid="8"/>
                                        </p:tgtEl>
                                        <p:attrNameLst>
                                          <p:attrName>ppt_x</p:attrName>
                                        </p:attrNameLst>
                                      </p:cBhvr>
                                      <p:tavLst>
                                        <p:tav tm="0">
                                          <p:val>
                                            <p:strVal val="#ppt_x"/>
                                          </p:val>
                                        </p:tav>
                                        <p:tav tm="100000">
                                          <p:val>
                                            <p:strVal val="#ppt_x"/>
                                          </p:val>
                                        </p:tav>
                                      </p:tavLst>
                                    </p:anim>
                                    <p:anim calcmode="lin" valueType="num">
                                      <p:cBhvr>
                                        <p:cTn id="44" dur="3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47" presetClass="entr" presetSubtype="0" fill="hold" nodeType="with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
                                        <p:tgtEl>
                                          <p:spTgt spid="9"/>
                                        </p:tgtEl>
                                      </p:cBhvr>
                                    </p:animEffect>
                                    <p:anim calcmode="lin" valueType="num">
                                      <p:cBhvr>
                                        <p:cTn id="53" dur="300" fill="hold"/>
                                        <p:tgtEl>
                                          <p:spTgt spid="9"/>
                                        </p:tgtEl>
                                        <p:attrNameLst>
                                          <p:attrName>ppt_x</p:attrName>
                                        </p:attrNameLst>
                                      </p:cBhvr>
                                      <p:tavLst>
                                        <p:tav tm="0">
                                          <p:val>
                                            <p:strVal val="#ppt_x"/>
                                          </p:val>
                                        </p:tav>
                                        <p:tav tm="100000">
                                          <p:val>
                                            <p:strVal val="#ppt_x"/>
                                          </p:val>
                                        </p:tav>
                                      </p:tavLst>
                                    </p:anim>
                                    <p:anim calcmode="lin" valueType="num">
                                      <p:cBhvr>
                                        <p:cTn id="54" dur="3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47" presetClass="entr" presetSubtype="0" fill="hold" nodeType="withEffect">
                                  <p:stCondLst>
                                    <p:cond delay="25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300"/>
                                        <p:tgtEl>
                                          <p:spTgt spid="10"/>
                                        </p:tgtEl>
                                      </p:cBhvr>
                                    </p:animEffect>
                                    <p:anim calcmode="lin" valueType="num">
                                      <p:cBhvr>
                                        <p:cTn id="63" dur="300" fill="hold"/>
                                        <p:tgtEl>
                                          <p:spTgt spid="10"/>
                                        </p:tgtEl>
                                        <p:attrNameLst>
                                          <p:attrName>ppt_x</p:attrName>
                                        </p:attrNameLst>
                                      </p:cBhvr>
                                      <p:tavLst>
                                        <p:tav tm="0">
                                          <p:val>
                                            <p:strVal val="#ppt_x"/>
                                          </p:val>
                                        </p:tav>
                                        <p:tav tm="100000">
                                          <p:val>
                                            <p:strVal val="#ppt_x"/>
                                          </p:val>
                                        </p:tav>
                                      </p:tavLst>
                                    </p:anim>
                                    <p:anim calcmode="lin" valueType="num">
                                      <p:cBhvr>
                                        <p:cTn id="64"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60" name="Group 59"/>
          <p:cNvGrpSpPr/>
          <p:nvPr/>
        </p:nvGrpSpPr>
        <p:grpSpPr>
          <a:xfrm>
            <a:off x="840728" y="363148"/>
            <a:ext cx="3228573" cy="754315"/>
            <a:chOff x="857585" y="369933"/>
            <a:chExt cx="3293313" cy="769441"/>
          </a:xfrm>
        </p:grpSpPr>
        <p:sp>
          <p:nvSpPr>
            <p:cNvPr id="63"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sp>
          <p:nvSpPr>
            <p:cNvPr id="68" name="Rectangle 67"/>
            <p:cNvSpPr/>
            <p:nvPr/>
          </p:nvSpPr>
          <p:spPr>
            <a:xfrm>
              <a:off x="1352882" y="369933"/>
              <a:ext cx="2798016" cy="769441"/>
            </a:xfrm>
            <a:prstGeom prst="rect">
              <a:avLst/>
            </a:prstGeom>
            <a:noFill/>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Segoe UI Light"/>
                  <a:cs typeface="Segoe UI Semibold" panose="020B0702040204020203" pitchFamily="34" charset="0"/>
                </a:rPr>
                <a:t>Language</a:t>
              </a:r>
            </a:p>
          </p:txBody>
        </p:sp>
      </p:grpSp>
      <p:grpSp>
        <p:nvGrpSpPr>
          <p:cNvPr id="6" name="Group 5"/>
          <p:cNvGrpSpPr/>
          <p:nvPr/>
        </p:nvGrpSpPr>
        <p:grpSpPr>
          <a:xfrm>
            <a:off x="363135" y="276939"/>
            <a:ext cx="4014718" cy="841064"/>
            <a:chOff x="370416" y="281995"/>
            <a:chExt cx="4095221" cy="857929"/>
          </a:xfrm>
        </p:grpSpPr>
        <p:grpSp>
          <p:nvGrpSpPr>
            <p:cNvPr id="5" name="Group 4"/>
            <p:cNvGrpSpPr/>
            <p:nvPr/>
          </p:nvGrpSpPr>
          <p:grpSpPr>
            <a:xfrm>
              <a:off x="370416" y="281995"/>
              <a:ext cx="4095221" cy="857929"/>
              <a:chOff x="370416" y="281305"/>
              <a:chExt cx="4095221" cy="857929"/>
            </a:xfrm>
          </p:grpSpPr>
          <p:sp>
            <p:nvSpPr>
              <p:cNvPr id="62" name="Rectangle 61"/>
              <p:cNvSpPr/>
              <p:nvPr/>
            </p:nvSpPr>
            <p:spPr>
              <a:xfrm>
                <a:off x="1356203" y="369793"/>
                <a:ext cx="3109434" cy="769441"/>
              </a:xfrm>
              <a:prstGeom prst="rect">
                <a:avLst/>
              </a:prstGeom>
              <a:solidFill>
                <a:schemeClr val="accent1"/>
              </a:solidFill>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Segoe UI Light"/>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sp>
          <p:nvSpPr>
            <p:cNvPr id="71"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grpSp>
      <p:grpSp>
        <p:nvGrpSpPr>
          <p:cNvPr id="19" name="Group 18"/>
          <p:cNvGrpSpPr/>
          <p:nvPr/>
        </p:nvGrpSpPr>
        <p:grpSpPr>
          <a:xfrm>
            <a:off x="6677643" y="2652048"/>
            <a:ext cx="1568743" cy="1568743"/>
            <a:chOff x="6746821" y="2704730"/>
            <a:chExt cx="1600200" cy="1600200"/>
          </a:xfrm>
        </p:grpSpPr>
        <p:sp>
          <p:nvSpPr>
            <p:cNvPr id="39" name="Rectangle 38"/>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grpSp>
        <p:nvGrpSpPr>
          <p:cNvPr id="15" name="Group 14"/>
          <p:cNvGrpSpPr/>
          <p:nvPr/>
        </p:nvGrpSpPr>
        <p:grpSpPr>
          <a:xfrm>
            <a:off x="3942693" y="2652048"/>
            <a:ext cx="1568743" cy="1568743"/>
            <a:chOff x="3957030" y="2704730"/>
            <a:chExt cx="1600200" cy="1600200"/>
          </a:xfrm>
        </p:grpSpPr>
        <p:sp>
          <p:nvSpPr>
            <p:cNvPr id="49" name="Rectangle 48"/>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grpSp>
      </p:grpSp>
      <p:grpSp>
        <p:nvGrpSpPr>
          <p:cNvPr id="90" name="Group 89"/>
          <p:cNvGrpSpPr/>
          <p:nvPr/>
        </p:nvGrpSpPr>
        <p:grpSpPr>
          <a:xfrm>
            <a:off x="557834" y="4243050"/>
            <a:ext cx="2868559" cy="1548401"/>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Explore relationships among academic papers, journals, and authors</a:t>
              </a:r>
            </a:p>
          </p:txBody>
        </p:sp>
      </p:grpSp>
      <p:grpSp>
        <p:nvGrpSpPr>
          <p:cNvPr id="93" name="Group 92"/>
          <p:cNvGrpSpPr/>
          <p:nvPr/>
        </p:nvGrpSpPr>
        <p:grpSpPr>
          <a:xfrm>
            <a:off x="8762682" y="4243051"/>
            <a:ext cx="2868559" cy="1550445"/>
            <a:chOff x="8873669" y="3519968"/>
            <a:chExt cx="2926080" cy="1581534"/>
          </a:xfrm>
        </p:grpSpPr>
        <p:sp>
          <p:nvSpPr>
            <p:cNvPr id="94" name="TextBox 93"/>
            <p:cNvSpPr txBox="1"/>
            <p:nvPr/>
          </p:nvSpPr>
          <p:spPr>
            <a:xfrm>
              <a:off x="8873669" y="3519968"/>
              <a:ext cx="2926080"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Recommendations API</a:t>
              </a:r>
            </a:p>
          </p:txBody>
        </p:sp>
        <p:sp>
          <p:nvSpPr>
            <p:cNvPr id="95" name="Rectangle 94"/>
            <p:cNvSpPr/>
            <p:nvPr/>
          </p:nvSpPr>
          <p:spPr>
            <a:xfrm>
              <a:off x="9006673" y="4300738"/>
              <a:ext cx="2660073" cy="800764"/>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Provide personalized product recommendations for your customers</a:t>
              </a:r>
            </a:p>
          </p:txBody>
        </p:sp>
      </p:grpSp>
      <p:grpSp>
        <p:nvGrpSpPr>
          <p:cNvPr id="96" name="Group 95"/>
          <p:cNvGrpSpPr/>
          <p:nvPr/>
        </p:nvGrpSpPr>
        <p:grpSpPr>
          <a:xfrm>
            <a:off x="3292784" y="4243050"/>
            <a:ext cx="2868559" cy="1548401"/>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Add interactive search over structured data to your project</a:t>
              </a:r>
            </a:p>
          </p:txBody>
        </p:sp>
      </p:grpSp>
      <p:grpSp>
        <p:nvGrpSpPr>
          <p:cNvPr id="99" name="Group 98"/>
          <p:cNvGrpSpPr/>
          <p:nvPr/>
        </p:nvGrpSpPr>
        <p:grpSpPr>
          <a:xfrm>
            <a:off x="6158123" y="4243050"/>
            <a:ext cx="2607782" cy="1548401"/>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Contextually extend knowledge of people, locations, and events</a:t>
              </a:r>
            </a:p>
          </p:txBody>
        </p:sp>
      </p:grpSp>
      <p:grpSp>
        <p:nvGrpSpPr>
          <p:cNvPr id="21" name="Group 20"/>
          <p:cNvGrpSpPr/>
          <p:nvPr/>
        </p:nvGrpSpPr>
        <p:grpSpPr>
          <a:xfrm>
            <a:off x="9412592" y="2652048"/>
            <a:ext cx="1568743" cy="1568743"/>
            <a:chOff x="9536611" y="2704730"/>
            <a:chExt cx="1600200" cy="1600200"/>
          </a:xfrm>
        </p:grpSpPr>
        <p:sp>
          <p:nvSpPr>
            <p:cNvPr id="32" name="Rectangle 3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grpSp>
        <p:nvGrpSpPr>
          <p:cNvPr id="26" name="Group 25"/>
          <p:cNvGrpSpPr/>
          <p:nvPr/>
        </p:nvGrpSpPr>
        <p:grpSpPr>
          <a:xfrm>
            <a:off x="1207744" y="2652048"/>
            <a:ext cx="1568743" cy="1568743"/>
            <a:chOff x="1167239" y="2704730"/>
            <a:chExt cx="1600200" cy="1600200"/>
          </a:xfrm>
        </p:grpSpPr>
        <p:sp>
          <p:nvSpPr>
            <p:cNvPr id="59" name="Rectangle 58"/>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spTree>
    <p:extLst>
      <p:ext uri="{BB962C8B-B14F-4D97-AF65-F5344CB8AC3E}">
        <p14:creationId xmlns:p14="http://schemas.microsoft.com/office/powerpoint/2010/main" val="290997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60"/>
                                        </p:tgtEl>
                                      </p:cBhvr>
                                    </p:animEffect>
                                    <p:anim calcmode="lin" valueType="num">
                                      <p:cBhvr>
                                        <p:cTn id="7" dur="300"/>
                                        <p:tgtEl>
                                          <p:spTgt spid="60"/>
                                        </p:tgtEl>
                                        <p:attrNameLst>
                                          <p:attrName>ppt_x</p:attrName>
                                        </p:attrNameLst>
                                      </p:cBhvr>
                                      <p:tavLst>
                                        <p:tav tm="0">
                                          <p:val>
                                            <p:strVal val="ppt_x"/>
                                          </p:val>
                                        </p:tav>
                                        <p:tav tm="100000">
                                          <p:val>
                                            <p:strVal val="ppt_x"/>
                                          </p:val>
                                        </p:tav>
                                      </p:tavLst>
                                    </p:anim>
                                    <p:anim calcmode="lin" valueType="num">
                                      <p:cBhvr>
                                        <p:cTn id="8" dur="300"/>
                                        <p:tgtEl>
                                          <p:spTgt spid="60"/>
                                        </p:tgtEl>
                                        <p:attrNameLst>
                                          <p:attrName>ppt_y</p:attrName>
                                        </p:attrNameLst>
                                      </p:cBhvr>
                                      <p:tavLst>
                                        <p:tav tm="0">
                                          <p:val>
                                            <p:strVal val="ppt_y"/>
                                          </p:val>
                                        </p:tav>
                                        <p:tav tm="100000">
                                          <p:val>
                                            <p:strVal val="ppt_y+.1"/>
                                          </p:val>
                                        </p:tav>
                                      </p:tavLst>
                                    </p:anim>
                                    <p:set>
                                      <p:cBhvr>
                                        <p:cTn id="9" dur="1" fill="hold">
                                          <p:stCondLst>
                                            <p:cond delay="299"/>
                                          </p:stCondLst>
                                        </p:cTn>
                                        <p:tgtEl>
                                          <p:spTgt spid="60"/>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anim calcmode="lin" valueType="num">
                                      <p:cBhvr>
                                        <p:cTn id="13" dur="300" fill="hold"/>
                                        <p:tgtEl>
                                          <p:spTgt spid="6"/>
                                        </p:tgtEl>
                                        <p:attrNameLst>
                                          <p:attrName>ppt_x</p:attrName>
                                        </p:attrNameLst>
                                      </p:cBhvr>
                                      <p:tavLst>
                                        <p:tav tm="0">
                                          <p:val>
                                            <p:strVal val="#ppt_x"/>
                                          </p:val>
                                        </p:tav>
                                        <p:tav tm="100000">
                                          <p:val>
                                            <p:strVal val="#ppt_x"/>
                                          </p:val>
                                        </p:tav>
                                      </p:tavLst>
                                    </p:anim>
                                    <p:anim calcmode="lin" valueType="num">
                                      <p:cBhvr>
                                        <p:cTn id="1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47" presetClass="entr" presetSubtype="0" fill="hold" nodeType="withEffect">
                                  <p:stCondLst>
                                    <p:cond delay="25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300"/>
                                        <p:tgtEl>
                                          <p:spTgt spid="90"/>
                                        </p:tgtEl>
                                      </p:cBhvr>
                                    </p:animEffect>
                                    <p:anim calcmode="lin" valueType="num">
                                      <p:cBhvr>
                                        <p:cTn id="23" dur="300" fill="hold"/>
                                        <p:tgtEl>
                                          <p:spTgt spid="90"/>
                                        </p:tgtEl>
                                        <p:attrNameLst>
                                          <p:attrName>ppt_x</p:attrName>
                                        </p:attrNameLst>
                                      </p:cBhvr>
                                      <p:tavLst>
                                        <p:tav tm="0">
                                          <p:val>
                                            <p:strVal val="#ppt_x"/>
                                          </p:val>
                                        </p:tav>
                                        <p:tav tm="100000">
                                          <p:val>
                                            <p:strVal val="#ppt_x"/>
                                          </p:val>
                                        </p:tav>
                                      </p:tavLst>
                                    </p:anim>
                                    <p:anim calcmode="lin" valueType="num">
                                      <p:cBhvr>
                                        <p:cTn id="24" dur="3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47" presetClass="entr" presetSubtype="0" fill="hold" nodeType="withEffect">
                                  <p:stCondLst>
                                    <p:cond delay="25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300"/>
                                        <p:tgtEl>
                                          <p:spTgt spid="96"/>
                                        </p:tgtEl>
                                      </p:cBhvr>
                                    </p:animEffect>
                                    <p:anim calcmode="lin" valueType="num">
                                      <p:cBhvr>
                                        <p:cTn id="33" dur="300" fill="hold"/>
                                        <p:tgtEl>
                                          <p:spTgt spid="96"/>
                                        </p:tgtEl>
                                        <p:attrNameLst>
                                          <p:attrName>ppt_x</p:attrName>
                                        </p:attrNameLst>
                                      </p:cBhvr>
                                      <p:tavLst>
                                        <p:tav tm="0">
                                          <p:val>
                                            <p:strVal val="#ppt_x"/>
                                          </p:val>
                                        </p:tav>
                                        <p:tav tm="100000">
                                          <p:val>
                                            <p:strVal val="#ppt_x"/>
                                          </p:val>
                                        </p:tav>
                                      </p:tavLst>
                                    </p:anim>
                                    <p:anim calcmode="lin" valueType="num">
                                      <p:cBhvr>
                                        <p:cTn id="34" dur="3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47" presetClass="entr" presetSubtype="0" fill="hold" nodeType="withEffect">
                                  <p:stCondLst>
                                    <p:cond delay="25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300"/>
                                        <p:tgtEl>
                                          <p:spTgt spid="99"/>
                                        </p:tgtEl>
                                      </p:cBhvr>
                                    </p:animEffect>
                                    <p:anim calcmode="lin" valueType="num">
                                      <p:cBhvr>
                                        <p:cTn id="43" dur="300" fill="hold"/>
                                        <p:tgtEl>
                                          <p:spTgt spid="99"/>
                                        </p:tgtEl>
                                        <p:attrNameLst>
                                          <p:attrName>ppt_x</p:attrName>
                                        </p:attrNameLst>
                                      </p:cBhvr>
                                      <p:tavLst>
                                        <p:tav tm="0">
                                          <p:val>
                                            <p:strVal val="#ppt_x"/>
                                          </p:val>
                                        </p:tav>
                                        <p:tav tm="100000">
                                          <p:val>
                                            <p:strVal val="#ppt_x"/>
                                          </p:val>
                                        </p:tav>
                                      </p:tavLst>
                                    </p:anim>
                                    <p:anim calcmode="lin" valueType="num">
                                      <p:cBhvr>
                                        <p:cTn id="44" dur="3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47" presetClass="entr" presetSubtype="0" fill="hold" nodeType="withEffect">
                                  <p:stCondLst>
                                    <p:cond delay="250"/>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300"/>
                                        <p:tgtEl>
                                          <p:spTgt spid="93"/>
                                        </p:tgtEl>
                                      </p:cBhvr>
                                    </p:animEffect>
                                    <p:anim calcmode="lin" valueType="num">
                                      <p:cBhvr>
                                        <p:cTn id="53" dur="300" fill="hold"/>
                                        <p:tgtEl>
                                          <p:spTgt spid="93"/>
                                        </p:tgtEl>
                                        <p:attrNameLst>
                                          <p:attrName>ppt_x</p:attrName>
                                        </p:attrNameLst>
                                      </p:cBhvr>
                                      <p:tavLst>
                                        <p:tav tm="0">
                                          <p:val>
                                            <p:strVal val="#ppt_x"/>
                                          </p:val>
                                        </p:tav>
                                        <p:tav tm="100000">
                                          <p:val>
                                            <p:strVal val="#ppt_x"/>
                                          </p:val>
                                        </p:tav>
                                      </p:tavLst>
                                    </p:anim>
                                    <p:anim calcmode="lin" valueType="num">
                                      <p:cBhvr>
                                        <p:cTn id="54" dur="3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95" name="Group 94"/>
          <p:cNvGrpSpPr/>
          <p:nvPr/>
        </p:nvGrpSpPr>
        <p:grpSpPr>
          <a:xfrm>
            <a:off x="667444" y="363688"/>
            <a:ext cx="3710409" cy="754315"/>
            <a:chOff x="680827" y="370483"/>
            <a:chExt cx="3784810" cy="769441"/>
          </a:xfrm>
        </p:grpSpPr>
        <p:sp>
          <p:nvSpPr>
            <p:cNvPr id="116" name="Rectangle 115"/>
            <p:cNvSpPr/>
            <p:nvPr/>
          </p:nvSpPr>
          <p:spPr>
            <a:xfrm>
              <a:off x="1356203" y="370483"/>
              <a:ext cx="3109434" cy="769441"/>
            </a:xfrm>
            <a:prstGeom prst="rect">
              <a:avLst/>
            </a:prstGeom>
            <a:noFill/>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Segoe UI Light"/>
                  <a:cs typeface="Segoe UI Semibold" panose="020B0702040204020203" pitchFamily="34" charset="0"/>
                </a:rPr>
                <a:t>Knowledge</a:t>
              </a:r>
            </a:p>
          </p:txBody>
        </p:sp>
        <p:sp>
          <p:nvSpPr>
            <p:cNvPr id="115"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grpSp>
      <p:grpSp>
        <p:nvGrpSpPr>
          <p:cNvPr id="2" name="Group 1"/>
          <p:cNvGrpSpPr/>
          <p:nvPr/>
        </p:nvGrpSpPr>
        <p:grpSpPr>
          <a:xfrm>
            <a:off x="378211" y="363010"/>
            <a:ext cx="3999642" cy="760732"/>
            <a:chOff x="385794" y="369793"/>
            <a:chExt cx="4079843" cy="775986"/>
          </a:xfrm>
        </p:grpSpPr>
        <p:sp>
          <p:nvSpPr>
            <p:cNvPr id="123" name="Rectangle 122"/>
            <p:cNvSpPr/>
            <p:nvPr/>
          </p:nvSpPr>
          <p:spPr>
            <a:xfrm>
              <a:off x="385794" y="458609"/>
              <a:ext cx="1066799" cy="660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29" name="Rectangle 128"/>
            <p:cNvSpPr/>
            <p:nvPr/>
          </p:nvSpPr>
          <p:spPr>
            <a:xfrm>
              <a:off x="1356203" y="369793"/>
              <a:ext cx="3109434" cy="769441"/>
            </a:xfrm>
            <a:prstGeom prst="rect">
              <a:avLst/>
            </a:prstGeom>
            <a:solidFill>
              <a:schemeClr val="accent1"/>
            </a:solidFill>
          </p:spPr>
          <p:txBody>
            <a:bodyPr wrap="square" anchor="ctr">
              <a:spAutoFit/>
            </a:bodyPr>
            <a:lstStyle/>
            <a:p>
              <a:pPr marL="179243" defTabSz="913386" fontAlgn="base">
                <a:spcBef>
                  <a:spcPts val="1175"/>
                </a:spcBef>
                <a:spcAft>
                  <a:spcPts val="1175"/>
                </a:spcAft>
                <a:defRPr/>
              </a:pPr>
              <a:r>
                <a:rPr lang="en-US" sz="4313" kern="0" dirty="0">
                  <a:solidFill>
                    <a:srgbClr val="FFFFFF"/>
                  </a:solidFill>
                  <a:latin typeface="Segoe UI Light"/>
                  <a:cs typeface="Segoe UI Semibold" panose="020B0702040204020203" pitchFamily="34" charset="0"/>
                </a:rPr>
                <a:t>Search</a:t>
              </a:r>
            </a:p>
          </p:txBody>
        </p:sp>
        <p:grpSp>
          <p:nvGrpSpPr>
            <p:cNvPr id="117" name="Group 116"/>
            <p:cNvGrpSpPr/>
            <p:nvPr/>
          </p:nvGrpSpPr>
          <p:grpSpPr>
            <a:xfrm>
              <a:off x="610542" y="462540"/>
              <a:ext cx="730895" cy="683239"/>
              <a:chOff x="10905951" y="3353835"/>
              <a:chExt cx="537571" cy="528489"/>
            </a:xfrm>
          </p:grpSpPr>
          <p:sp>
            <p:nvSpPr>
              <p:cNvPr id="118" name="Oval 13"/>
              <p:cNvSpPr>
                <a:spLocks noChangeArrowheads="1"/>
              </p:cNvSpPr>
              <p:nvPr/>
            </p:nvSpPr>
            <p:spPr bwMode="auto">
              <a:xfrm>
                <a:off x="11016824" y="3353835"/>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sp>
            <p:nvSpPr>
              <p:cNvPr id="120" name="Freeform 14"/>
              <p:cNvSpPr>
                <a:spLocks/>
              </p:cNvSpPr>
              <p:nvPr/>
            </p:nvSpPr>
            <p:spPr bwMode="auto">
              <a:xfrm>
                <a:off x="10905951"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grpSp>
      </p:grpSp>
      <p:grpSp>
        <p:nvGrpSpPr>
          <p:cNvPr id="182" name="Group 181"/>
          <p:cNvGrpSpPr/>
          <p:nvPr/>
        </p:nvGrpSpPr>
        <p:grpSpPr>
          <a:xfrm>
            <a:off x="10054224" y="2652046"/>
            <a:ext cx="1568743" cy="1568743"/>
            <a:chOff x="10270699" y="2704728"/>
            <a:chExt cx="1600200" cy="1600200"/>
          </a:xfrm>
        </p:grpSpPr>
        <p:sp>
          <p:nvSpPr>
            <p:cNvPr id="27" name="Rectangle 2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181" name="Group 180"/>
            <p:cNvGrpSpPr/>
            <p:nvPr/>
          </p:nvGrpSpPr>
          <p:grpSpPr>
            <a:xfrm>
              <a:off x="10499067" y="2976928"/>
              <a:ext cx="1143464" cy="1055801"/>
              <a:chOff x="10499067" y="2976928"/>
              <a:chExt cx="1143464" cy="1055801"/>
            </a:xfrm>
          </p:grpSpPr>
          <p:grpSp>
            <p:nvGrpSpPr>
              <p:cNvPr id="110" name="Group 109"/>
              <p:cNvGrpSpPr/>
              <p:nvPr/>
            </p:nvGrpSpPr>
            <p:grpSpPr>
              <a:xfrm>
                <a:off x="10499067" y="2976928"/>
                <a:ext cx="1143464" cy="1055801"/>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grpSp>
          <p:grpSp>
            <p:nvGrpSpPr>
              <p:cNvPr id="175" name="Group 174"/>
              <p:cNvGrpSpPr/>
              <p:nvPr/>
            </p:nvGrpSpPr>
            <p:grpSpPr>
              <a:xfrm rot="3600000">
                <a:off x="10972033" y="3318014"/>
                <a:ext cx="370344" cy="228378"/>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grpSp>
      <p:grpSp>
        <p:nvGrpSpPr>
          <p:cNvPr id="174" name="Group 173"/>
          <p:cNvGrpSpPr/>
          <p:nvPr/>
        </p:nvGrpSpPr>
        <p:grpSpPr>
          <a:xfrm>
            <a:off x="5314156" y="2652048"/>
            <a:ext cx="1568743" cy="1568743"/>
            <a:chOff x="5435583" y="2704730"/>
            <a:chExt cx="1600200" cy="1600200"/>
          </a:xfrm>
        </p:grpSpPr>
        <p:sp>
          <p:nvSpPr>
            <p:cNvPr id="65" name="Rectangle 64"/>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173" name="Group 172"/>
            <p:cNvGrpSpPr/>
            <p:nvPr/>
          </p:nvGrpSpPr>
          <p:grpSpPr>
            <a:xfrm>
              <a:off x="5663951" y="2976930"/>
              <a:ext cx="1143464" cy="1055801"/>
              <a:chOff x="5663951" y="2976930"/>
              <a:chExt cx="1143464" cy="1055801"/>
            </a:xfrm>
          </p:grpSpPr>
          <p:grpSp>
            <p:nvGrpSpPr>
              <p:cNvPr id="102" name="Group 101"/>
              <p:cNvGrpSpPr/>
              <p:nvPr/>
            </p:nvGrpSpPr>
            <p:grpSpPr>
              <a:xfrm>
                <a:off x="5663951" y="2976930"/>
                <a:ext cx="1143464" cy="1055801"/>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grpSp>
          <p:grpSp>
            <p:nvGrpSpPr>
              <p:cNvPr id="171" name="Group 170"/>
              <p:cNvGrpSpPr/>
              <p:nvPr/>
            </p:nvGrpSpPr>
            <p:grpSpPr>
              <a:xfrm>
                <a:off x="6131283" y="3227584"/>
                <a:ext cx="391754" cy="391754"/>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grpSp>
        <p:nvGrpSpPr>
          <p:cNvPr id="159" name="Group 158"/>
          <p:cNvGrpSpPr/>
          <p:nvPr/>
        </p:nvGrpSpPr>
        <p:grpSpPr>
          <a:xfrm>
            <a:off x="2944122" y="2652048"/>
            <a:ext cx="1568743" cy="1568743"/>
            <a:chOff x="3018025" y="2704730"/>
            <a:chExt cx="1600200" cy="1600200"/>
          </a:xfrm>
        </p:grpSpPr>
        <p:sp>
          <p:nvSpPr>
            <p:cNvPr id="58" name="Rectangle 57"/>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158" name="Group 157"/>
            <p:cNvGrpSpPr/>
            <p:nvPr/>
          </p:nvGrpSpPr>
          <p:grpSpPr>
            <a:xfrm>
              <a:off x="3246393" y="2976930"/>
              <a:ext cx="1143464" cy="1055801"/>
              <a:chOff x="3246393" y="2976930"/>
              <a:chExt cx="1143464" cy="1055801"/>
            </a:xfrm>
          </p:grpSpPr>
          <p:grpSp>
            <p:nvGrpSpPr>
              <p:cNvPr id="97" name="Group 96"/>
              <p:cNvGrpSpPr/>
              <p:nvPr/>
            </p:nvGrpSpPr>
            <p:grpSpPr>
              <a:xfrm>
                <a:off x="3246393" y="2976930"/>
                <a:ext cx="1143464" cy="1055801"/>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nvGrpSpPr>
          <p:cNvPr id="143" name="Group 142"/>
          <p:cNvGrpSpPr/>
          <p:nvPr/>
        </p:nvGrpSpPr>
        <p:grpSpPr>
          <a:xfrm>
            <a:off x="574088" y="2652048"/>
            <a:ext cx="1568743" cy="1568743"/>
            <a:chOff x="600467" y="2704730"/>
            <a:chExt cx="1600200" cy="1600200"/>
          </a:xfrm>
        </p:grpSpPr>
        <p:sp>
          <p:nvSpPr>
            <p:cNvPr id="51" name="Rectangle 50"/>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latin typeface="Segoe UI Semilight"/>
              </a:endParaRPr>
            </a:p>
          </p:txBody>
        </p:sp>
        <p:grpSp>
          <p:nvGrpSpPr>
            <p:cNvPr id="142" name="Group 141"/>
            <p:cNvGrpSpPr/>
            <p:nvPr/>
          </p:nvGrpSpPr>
          <p:grpSpPr>
            <a:xfrm>
              <a:off x="828835" y="2976930"/>
              <a:ext cx="1143464" cy="1055801"/>
              <a:chOff x="828835" y="2976930"/>
              <a:chExt cx="1143464" cy="1055801"/>
            </a:xfrm>
          </p:grpSpPr>
          <p:grpSp>
            <p:nvGrpSpPr>
              <p:cNvPr id="8" name="Group 7"/>
              <p:cNvGrpSpPr/>
              <p:nvPr/>
            </p:nvGrpSpPr>
            <p:grpSpPr>
              <a:xfrm>
                <a:off x="828835" y="2976930"/>
                <a:ext cx="1143464" cy="1055801"/>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grpSp>
        <p:nvGrpSpPr>
          <p:cNvPr id="10" name="Group 9"/>
          <p:cNvGrpSpPr/>
          <p:nvPr/>
        </p:nvGrpSpPr>
        <p:grpSpPr>
          <a:xfrm>
            <a:off x="7684190" y="2652048"/>
            <a:ext cx="1568743" cy="1568743"/>
            <a:chOff x="7853141" y="2704730"/>
            <a:chExt cx="1600200" cy="1600200"/>
          </a:xfrm>
        </p:grpSpPr>
        <p:sp>
          <p:nvSpPr>
            <p:cNvPr id="72" name="Rectangle 71"/>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latin typeface="Segoe UI Semilight"/>
              </a:endParaRPr>
            </a:p>
          </p:txBody>
        </p:sp>
        <p:grpSp>
          <p:nvGrpSpPr>
            <p:cNvPr id="9" name="Group 8"/>
            <p:cNvGrpSpPr/>
            <p:nvPr/>
          </p:nvGrpSpPr>
          <p:grpSpPr>
            <a:xfrm>
              <a:off x="8081509" y="2976930"/>
              <a:ext cx="1143464" cy="1055801"/>
              <a:chOff x="8081509" y="2976930"/>
              <a:chExt cx="1143464" cy="1055801"/>
            </a:xfrm>
          </p:grpSpPr>
          <p:grpSp>
            <p:nvGrpSpPr>
              <p:cNvPr id="106" name="Group 105"/>
              <p:cNvGrpSpPr/>
              <p:nvPr/>
            </p:nvGrpSpPr>
            <p:grpSpPr>
              <a:xfrm>
                <a:off x="8081509" y="2976930"/>
                <a:ext cx="1143464" cy="1055801"/>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nvGrpSpPr>
          <p:cNvPr id="33" name="Group 32"/>
          <p:cNvGrpSpPr/>
          <p:nvPr/>
        </p:nvGrpSpPr>
        <p:grpSpPr>
          <a:xfrm>
            <a:off x="280863" y="4243050"/>
            <a:ext cx="2155191" cy="1317581"/>
            <a:chOff x="301362" y="4327635"/>
            <a:chExt cx="2198407" cy="1344001"/>
          </a:xfrm>
        </p:grpSpPr>
        <p:sp>
          <p:nvSpPr>
            <p:cNvPr id="34" name="TextBox 33"/>
            <p:cNvSpPr txBox="1"/>
            <p:nvPr/>
          </p:nvSpPr>
          <p:spPr>
            <a:xfrm>
              <a:off x="301362" y="4327635"/>
              <a:ext cx="2198407"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Bing Web Search API</a:t>
              </a:r>
            </a:p>
          </p:txBody>
        </p:sp>
        <p:sp>
          <p:nvSpPr>
            <p:cNvPr id="35" name="Rectangle 34"/>
            <p:cNvSpPr/>
            <p:nvPr/>
          </p:nvSpPr>
          <p:spPr>
            <a:xfrm>
              <a:off x="301362" y="5108405"/>
              <a:ext cx="2198407" cy="563231"/>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Connect powerful search to your apps</a:t>
              </a:r>
            </a:p>
          </p:txBody>
        </p:sp>
      </p:grpSp>
      <p:grpSp>
        <p:nvGrpSpPr>
          <p:cNvPr id="36" name="Group 35"/>
          <p:cNvGrpSpPr/>
          <p:nvPr/>
        </p:nvGrpSpPr>
        <p:grpSpPr>
          <a:xfrm>
            <a:off x="7386058" y="4243049"/>
            <a:ext cx="2155191" cy="1548402"/>
            <a:chOff x="7555860" y="4327634"/>
            <a:chExt cx="2198407" cy="1579451"/>
          </a:xfrm>
        </p:grpSpPr>
        <p:sp>
          <p:nvSpPr>
            <p:cNvPr id="37" name="TextBox 36"/>
            <p:cNvSpPr txBox="1"/>
            <p:nvPr/>
          </p:nvSpPr>
          <p:spPr>
            <a:xfrm>
              <a:off x="7555860" y="4327634"/>
              <a:ext cx="2198407"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Bing Video Search API</a:t>
              </a:r>
            </a:p>
          </p:txBody>
        </p:sp>
        <p:sp>
          <p:nvSpPr>
            <p:cNvPr id="38" name="Rectangle 37"/>
            <p:cNvSpPr/>
            <p:nvPr/>
          </p:nvSpPr>
          <p:spPr>
            <a:xfrm>
              <a:off x="7555860" y="5108405"/>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Trending videos, detailed metadata, and rich results</a:t>
              </a:r>
            </a:p>
          </p:txBody>
        </p:sp>
      </p:grpSp>
      <p:grpSp>
        <p:nvGrpSpPr>
          <p:cNvPr id="39" name="Group 38"/>
          <p:cNvGrpSpPr/>
          <p:nvPr/>
        </p:nvGrpSpPr>
        <p:grpSpPr>
          <a:xfrm>
            <a:off x="2545152" y="4243050"/>
            <a:ext cx="2370710" cy="1548401"/>
            <a:chOff x="2611055" y="4327635"/>
            <a:chExt cx="2418248" cy="1579450"/>
          </a:xfrm>
        </p:grpSpPr>
        <p:sp>
          <p:nvSpPr>
            <p:cNvPr id="40" name="TextBox 39"/>
            <p:cNvSpPr txBox="1"/>
            <p:nvPr/>
          </p:nvSpPr>
          <p:spPr>
            <a:xfrm>
              <a:off x="2611055" y="4327635"/>
              <a:ext cx="2418248"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Bing Autosuggest API</a:t>
              </a:r>
            </a:p>
          </p:txBody>
        </p:sp>
        <p:sp>
          <p:nvSpPr>
            <p:cNvPr id="41" name="Rectangle 40"/>
            <p:cNvSpPr/>
            <p:nvPr/>
          </p:nvSpPr>
          <p:spPr>
            <a:xfrm>
              <a:off x="2611055" y="5108405"/>
              <a:ext cx="2418248"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Give your app intelligent autosuggest options for searches</a:t>
              </a:r>
            </a:p>
          </p:txBody>
        </p:sp>
      </p:grpSp>
      <p:grpSp>
        <p:nvGrpSpPr>
          <p:cNvPr id="42" name="Group 41"/>
          <p:cNvGrpSpPr/>
          <p:nvPr/>
        </p:nvGrpSpPr>
        <p:grpSpPr>
          <a:xfrm>
            <a:off x="4910645" y="4243050"/>
            <a:ext cx="2370710" cy="1548401"/>
            <a:chOff x="5009113" y="4327635"/>
            <a:chExt cx="2418248" cy="1579450"/>
          </a:xfrm>
        </p:grpSpPr>
        <p:sp>
          <p:nvSpPr>
            <p:cNvPr id="43" name="TextBox 42"/>
            <p:cNvSpPr txBox="1"/>
            <p:nvPr/>
          </p:nvSpPr>
          <p:spPr>
            <a:xfrm>
              <a:off x="5009113" y="4327635"/>
              <a:ext cx="2418248"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Bing Image Search API</a:t>
              </a:r>
            </a:p>
          </p:txBody>
        </p:sp>
        <p:sp>
          <p:nvSpPr>
            <p:cNvPr id="44" name="Rectangle 43"/>
            <p:cNvSpPr/>
            <p:nvPr/>
          </p:nvSpPr>
          <p:spPr>
            <a:xfrm>
              <a:off x="5119034" y="5108405"/>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Bring advanced image and metadata search to your app</a:t>
              </a:r>
            </a:p>
          </p:txBody>
        </p:sp>
      </p:grpSp>
      <p:grpSp>
        <p:nvGrpSpPr>
          <p:cNvPr id="47" name="Group 46"/>
          <p:cNvGrpSpPr/>
          <p:nvPr/>
        </p:nvGrpSpPr>
        <p:grpSpPr>
          <a:xfrm>
            <a:off x="9766046" y="4243047"/>
            <a:ext cx="2155191" cy="1548402"/>
            <a:chOff x="9971594" y="4327632"/>
            <a:chExt cx="2198407" cy="1579451"/>
          </a:xfrm>
        </p:grpSpPr>
        <p:sp>
          <p:nvSpPr>
            <p:cNvPr id="48" name="TextBox 47"/>
            <p:cNvSpPr txBox="1"/>
            <p:nvPr/>
          </p:nvSpPr>
          <p:spPr>
            <a:xfrm>
              <a:off x="10071521" y="4327632"/>
              <a:ext cx="1998552" cy="849463"/>
            </a:xfrm>
            <a:prstGeom prst="rect">
              <a:avLst/>
            </a:prstGeom>
            <a:noFill/>
          </p:spPr>
          <p:txBody>
            <a:bodyPr wrap="square" lIns="179285" tIns="143428" rIns="179285" bIns="143428" rtlCol="0" anchor="ctr">
              <a:spAutoFit/>
            </a:bodyPr>
            <a:lstStyle/>
            <a:p>
              <a:pPr algn="ctr" defTabSz="896386">
                <a:lnSpc>
                  <a:spcPct val="90000"/>
                </a:lnSpc>
                <a:spcAft>
                  <a:spcPts val="588"/>
                </a:spcAft>
                <a:defRPr/>
              </a:pPr>
              <a:r>
                <a:rPr lang="en-US" sz="1961" kern="0" dirty="0">
                  <a:solidFill>
                    <a:srgbClr val="737373"/>
                  </a:solidFill>
                  <a:latin typeface="Segoe UI Semibold" panose="020B0702040204020203" pitchFamily="34" charset="0"/>
                  <a:cs typeface="Segoe UI Semibold" panose="020B0702040204020203" pitchFamily="34" charset="0"/>
                </a:rPr>
                <a:t>Bing News Search API</a:t>
              </a:r>
            </a:p>
          </p:txBody>
        </p:sp>
        <p:sp>
          <p:nvSpPr>
            <p:cNvPr id="49" name="Rectangle 48"/>
            <p:cNvSpPr/>
            <p:nvPr/>
          </p:nvSpPr>
          <p:spPr>
            <a:xfrm>
              <a:off x="9971594" y="5108403"/>
              <a:ext cx="2198407" cy="798680"/>
            </a:xfrm>
            <a:prstGeom prst="rect">
              <a:avLst/>
            </a:prstGeom>
          </p:spPr>
          <p:txBody>
            <a:bodyPr wrap="square">
              <a:spAutoFit/>
            </a:bodyPr>
            <a:lstStyle/>
            <a:p>
              <a:pPr algn="ctr" defTabSz="896386">
                <a:lnSpc>
                  <a:spcPct val="90000"/>
                </a:lnSpc>
                <a:spcAft>
                  <a:spcPts val="588"/>
                </a:spcAft>
                <a:defRPr/>
              </a:pPr>
              <a:r>
                <a:rPr lang="en-US" sz="1667" kern="0" dirty="0">
                  <a:solidFill>
                    <a:srgbClr val="505050"/>
                  </a:solidFill>
                  <a:latin typeface="Segoe UI Semilight"/>
                </a:rPr>
                <a:t>Link your users to robust and timely news searches</a:t>
              </a:r>
            </a:p>
          </p:txBody>
        </p:sp>
      </p:grpSp>
    </p:spTree>
    <p:extLst>
      <p:ext uri="{BB962C8B-B14F-4D97-AF65-F5344CB8AC3E}">
        <p14:creationId xmlns:p14="http://schemas.microsoft.com/office/powerpoint/2010/main" val="420979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95"/>
                                        </p:tgtEl>
                                      </p:cBhvr>
                                    </p:animEffect>
                                    <p:anim calcmode="lin" valueType="num">
                                      <p:cBhvr>
                                        <p:cTn id="7" dur="300"/>
                                        <p:tgtEl>
                                          <p:spTgt spid="95"/>
                                        </p:tgtEl>
                                        <p:attrNameLst>
                                          <p:attrName>ppt_x</p:attrName>
                                        </p:attrNameLst>
                                      </p:cBhvr>
                                      <p:tavLst>
                                        <p:tav tm="0">
                                          <p:val>
                                            <p:strVal val="ppt_x"/>
                                          </p:val>
                                        </p:tav>
                                        <p:tav tm="100000">
                                          <p:val>
                                            <p:strVal val="ppt_x"/>
                                          </p:val>
                                        </p:tav>
                                      </p:tavLst>
                                    </p:anim>
                                    <p:anim calcmode="lin" valueType="num">
                                      <p:cBhvr>
                                        <p:cTn id="8" dur="300"/>
                                        <p:tgtEl>
                                          <p:spTgt spid="95"/>
                                        </p:tgtEl>
                                        <p:attrNameLst>
                                          <p:attrName>ppt_y</p:attrName>
                                        </p:attrNameLst>
                                      </p:cBhvr>
                                      <p:tavLst>
                                        <p:tav tm="0">
                                          <p:val>
                                            <p:strVal val="ppt_y"/>
                                          </p:val>
                                        </p:tav>
                                        <p:tav tm="100000">
                                          <p:val>
                                            <p:strVal val="ppt_y+.1"/>
                                          </p:val>
                                        </p:tav>
                                      </p:tavLst>
                                    </p:anim>
                                    <p:set>
                                      <p:cBhvr>
                                        <p:cTn id="9" dur="1" fill="hold">
                                          <p:stCondLst>
                                            <p:cond delay="299"/>
                                          </p:stCondLst>
                                        </p:cTn>
                                        <p:tgtEl>
                                          <p:spTgt spid="95"/>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3"/>
                                        </p:tgtEl>
                                        <p:attrNameLst>
                                          <p:attrName>style.visibility</p:attrName>
                                        </p:attrNameLst>
                                      </p:cBhvr>
                                      <p:to>
                                        <p:strVal val="visible"/>
                                      </p:to>
                                    </p:set>
                                    <p:animEffect transition="in" filter="fade">
                                      <p:cBhvr>
                                        <p:cTn id="19" dur="500"/>
                                        <p:tgtEl>
                                          <p:spTgt spid="143"/>
                                        </p:tgtEl>
                                      </p:cBhvr>
                                    </p:animEffect>
                                  </p:childTnLst>
                                </p:cTn>
                              </p:par>
                              <p:par>
                                <p:cTn id="20" presetID="47" presetClass="entr" presetSubtype="0" fill="hold" nodeType="withEffect">
                                  <p:stCondLst>
                                    <p:cond delay="2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300"/>
                                        <p:tgtEl>
                                          <p:spTgt spid="33"/>
                                        </p:tgtEl>
                                      </p:cBhvr>
                                    </p:animEffect>
                                    <p:anim calcmode="lin" valueType="num">
                                      <p:cBhvr>
                                        <p:cTn id="23" dur="300" fill="hold"/>
                                        <p:tgtEl>
                                          <p:spTgt spid="33"/>
                                        </p:tgtEl>
                                        <p:attrNameLst>
                                          <p:attrName>ppt_x</p:attrName>
                                        </p:attrNameLst>
                                      </p:cBhvr>
                                      <p:tavLst>
                                        <p:tav tm="0">
                                          <p:val>
                                            <p:strVal val="#ppt_x"/>
                                          </p:val>
                                        </p:tav>
                                        <p:tav tm="100000">
                                          <p:val>
                                            <p:strVal val="#ppt_x"/>
                                          </p:val>
                                        </p:tav>
                                      </p:tavLst>
                                    </p:anim>
                                    <p:anim calcmode="lin" valueType="num">
                                      <p:cBhvr>
                                        <p:cTn id="24" dur="3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9"/>
                                        </p:tgtEl>
                                        <p:attrNameLst>
                                          <p:attrName>style.visibility</p:attrName>
                                        </p:attrNameLst>
                                      </p:cBhvr>
                                      <p:to>
                                        <p:strVal val="visible"/>
                                      </p:to>
                                    </p:set>
                                    <p:animEffect transition="in" filter="fade">
                                      <p:cBhvr>
                                        <p:cTn id="29" dur="500"/>
                                        <p:tgtEl>
                                          <p:spTgt spid="159"/>
                                        </p:tgtEl>
                                      </p:cBhvr>
                                    </p:animEffect>
                                  </p:childTnLst>
                                </p:cTn>
                              </p:par>
                              <p:par>
                                <p:cTn id="30" presetID="47" presetClass="entr" presetSubtype="0" fill="hold" nodeType="with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300"/>
                                        <p:tgtEl>
                                          <p:spTgt spid="39"/>
                                        </p:tgtEl>
                                      </p:cBhvr>
                                    </p:animEffect>
                                    <p:anim calcmode="lin" valueType="num">
                                      <p:cBhvr>
                                        <p:cTn id="33" dur="300" fill="hold"/>
                                        <p:tgtEl>
                                          <p:spTgt spid="39"/>
                                        </p:tgtEl>
                                        <p:attrNameLst>
                                          <p:attrName>ppt_x</p:attrName>
                                        </p:attrNameLst>
                                      </p:cBhvr>
                                      <p:tavLst>
                                        <p:tav tm="0">
                                          <p:val>
                                            <p:strVal val="#ppt_x"/>
                                          </p:val>
                                        </p:tav>
                                        <p:tav tm="100000">
                                          <p:val>
                                            <p:strVal val="#ppt_x"/>
                                          </p:val>
                                        </p:tav>
                                      </p:tavLst>
                                    </p:anim>
                                    <p:anim calcmode="lin" valueType="num">
                                      <p:cBhvr>
                                        <p:cTn id="34" dur="3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4"/>
                                        </p:tgtEl>
                                        <p:attrNameLst>
                                          <p:attrName>style.visibility</p:attrName>
                                        </p:attrNameLst>
                                      </p:cBhvr>
                                      <p:to>
                                        <p:strVal val="visible"/>
                                      </p:to>
                                    </p:set>
                                    <p:animEffect transition="in" filter="fade">
                                      <p:cBhvr>
                                        <p:cTn id="39" dur="500"/>
                                        <p:tgtEl>
                                          <p:spTgt spid="174"/>
                                        </p:tgtEl>
                                      </p:cBhvr>
                                    </p:animEffect>
                                  </p:childTnLst>
                                </p:cTn>
                              </p:par>
                              <p:par>
                                <p:cTn id="40" presetID="47" presetClass="entr" presetSubtype="0" fill="hold" nodeType="withEffect">
                                  <p:stCondLst>
                                    <p:cond delay="25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300"/>
                                        <p:tgtEl>
                                          <p:spTgt spid="42"/>
                                        </p:tgtEl>
                                      </p:cBhvr>
                                    </p:animEffect>
                                    <p:anim calcmode="lin" valueType="num">
                                      <p:cBhvr>
                                        <p:cTn id="43" dur="300" fill="hold"/>
                                        <p:tgtEl>
                                          <p:spTgt spid="42"/>
                                        </p:tgtEl>
                                        <p:attrNameLst>
                                          <p:attrName>ppt_x</p:attrName>
                                        </p:attrNameLst>
                                      </p:cBhvr>
                                      <p:tavLst>
                                        <p:tav tm="0">
                                          <p:val>
                                            <p:strVal val="#ppt_x"/>
                                          </p:val>
                                        </p:tav>
                                        <p:tav tm="100000">
                                          <p:val>
                                            <p:strVal val="#ppt_x"/>
                                          </p:val>
                                        </p:tav>
                                      </p:tavLst>
                                    </p:anim>
                                    <p:anim calcmode="lin" valueType="num">
                                      <p:cBhvr>
                                        <p:cTn id="44" dur="3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47" presetClass="entr" presetSubtype="0" fill="hold" nodeType="withEffect">
                                  <p:stCondLst>
                                    <p:cond delay="25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300"/>
                                        <p:tgtEl>
                                          <p:spTgt spid="36"/>
                                        </p:tgtEl>
                                      </p:cBhvr>
                                    </p:animEffect>
                                    <p:anim calcmode="lin" valueType="num">
                                      <p:cBhvr>
                                        <p:cTn id="53" dur="300" fill="hold"/>
                                        <p:tgtEl>
                                          <p:spTgt spid="36"/>
                                        </p:tgtEl>
                                        <p:attrNameLst>
                                          <p:attrName>ppt_x</p:attrName>
                                        </p:attrNameLst>
                                      </p:cBhvr>
                                      <p:tavLst>
                                        <p:tav tm="0">
                                          <p:val>
                                            <p:strVal val="#ppt_x"/>
                                          </p:val>
                                        </p:tav>
                                        <p:tav tm="100000">
                                          <p:val>
                                            <p:strVal val="#ppt_x"/>
                                          </p:val>
                                        </p:tav>
                                      </p:tavLst>
                                    </p:anim>
                                    <p:anim calcmode="lin" valueType="num">
                                      <p:cBhvr>
                                        <p:cTn id="54" dur="3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82"/>
                                        </p:tgtEl>
                                        <p:attrNameLst>
                                          <p:attrName>style.visibility</p:attrName>
                                        </p:attrNameLst>
                                      </p:cBhvr>
                                      <p:to>
                                        <p:strVal val="visible"/>
                                      </p:to>
                                    </p:set>
                                    <p:animEffect transition="in" filter="fade">
                                      <p:cBhvr>
                                        <p:cTn id="59" dur="500"/>
                                        <p:tgtEl>
                                          <p:spTgt spid="182"/>
                                        </p:tgtEl>
                                      </p:cBhvr>
                                    </p:animEffect>
                                  </p:childTnLst>
                                </p:cTn>
                              </p:par>
                              <p:par>
                                <p:cTn id="60" presetID="47" presetClass="entr" presetSubtype="0" fill="hold" nodeType="withEffect">
                                  <p:stCondLst>
                                    <p:cond delay="25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300"/>
                                        <p:tgtEl>
                                          <p:spTgt spid="47"/>
                                        </p:tgtEl>
                                      </p:cBhvr>
                                    </p:animEffect>
                                    <p:anim calcmode="lin" valueType="num">
                                      <p:cBhvr>
                                        <p:cTn id="63" dur="300" fill="hold"/>
                                        <p:tgtEl>
                                          <p:spTgt spid="47"/>
                                        </p:tgtEl>
                                        <p:attrNameLst>
                                          <p:attrName>ppt_x</p:attrName>
                                        </p:attrNameLst>
                                      </p:cBhvr>
                                      <p:tavLst>
                                        <p:tav tm="0">
                                          <p:val>
                                            <p:strVal val="#ppt_x"/>
                                          </p:val>
                                        </p:tav>
                                        <p:tav tm="100000">
                                          <p:val>
                                            <p:strVal val="#ppt_x"/>
                                          </p:val>
                                        </p:tav>
                                      </p:tavLst>
                                    </p:anim>
                                    <p:anim calcmode="lin" valueType="num">
                                      <p:cBhvr>
                                        <p:cTn id="64" dur="3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377"/>
            <a:ext cx="7171399" cy="2139688"/>
          </a:xfrm>
        </p:spPr>
        <p:txBody>
          <a:bodyPr/>
          <a:lstStyle/>
          <a:p>
            <a:r>
              <a:rPr lang="en-US" dirty="0"/>
              <a:t>Demo:</a:t>
            </a:r>
            <a:br>
              <a:rPr lang="en-US" dirty="0"/>
            </a:br>
            <a:r>
              <a:rPr lang="en-US" dirty="0"/>
              <a:t>Intelligent Kiosk</a:t>
            </a:r>
          </a:p>
        </p:txBody>
      </p:sp>
      <p:sp>
        <p:nvSpPr>
          <p:cNvPr id="2" name="Rectangle 1"/>
          <p:cNvSpPr/>
          <p:nvPr/>
        </p:nvSpPr>
        <p:spPr>
          <a:xfrm>
            <a:off x="418643" y="5147147"/>
            <a:ext cx="8441334" cy="362072"/>
          </a:xfrm>
          <a:prstGeom prst="rect">
            <a:avLst/>
          </a:prstGeom>
        </p:spPr>
        <p:txBody>
          <a:bodyPr wrap="square">
            <a:spAutoFit/>
          </a:bodyPr>
          <a:lstStyle/>
          <a:p>
            <a:pPr defTabSz="914367">
              <a:defRPr/>
            </a:pPr>
            <a:r>
              <a:rPr lang="en-GB" sz="1765" dirty="0">
                <a:solidFill>
                  <a:srgbClr val="FFFFFF"/>
                </a:solidFill>
              </a:rPr>
              <a:t>https://github.com/Microsoft/Cognitive-Samples-IntelligentKiosk/</a:t>
            </a:r>
            <a:endParaRPr lang="en-GB" sz="1765" dirty="0">
              <a:solidFill>
                <a:srgbClr val="FFFFFF"/>
              </a:solidFill>
              <a:latin typeface="Segoe UI Semilight"/>
            </a:endParaRPr>
          </a:p>
        </p:txBody>
      </p:sp>
    </p:spTree>
    <p:extLst>
      <p:ext uri="{BB962C8B-B14F-4D97-AF65-F5344CB8AC3E}">
        <p14:creationId xmlns:p14="http://schemas.microsoft.com/office/powerpoint/2010/main" val="116513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Cognitive Services APIs</a:t>
            </a:r>
          </a:p>
        </p:txBody>
      </p:sp>
      <p:pic>
        <p:nvPicPr>
          <p:cNvPr id="2" name="tmp1932">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end="28.0816"/>
                </p14:media>
              </p:ext>
              <p:ext uri="{42D2F446-02D8-4167-A562-619A0277C38B}">
                <p15:isNarration xmlns:p15="http://schemas.microsoft.com/office/powerpoint/2012/main" val="1"/>
              </p:ext>
            </p:extLst>
          </p:nvPr>
        </p:nvPicPr>
        <p:blipFill>
          <a:blip r:embed="rId5"/>
          <a:stretch>
            <a:fillRect/>
          </a:stretch>
        </p:blipFill>
        <p:spPr>
          <a:xfrm>
            <a:off x="11868292" y="100090"/>
            <a:ext cx="224106" cy="224106"/>
          </a:xfrm>
          <a:prstGeom prst="rect">
            <a:avLst/>
          </a:prstGeom>
        </p:spPr>
      </p:pic>
    </p:spTree>
    <p:extLst>
      <p:ext uri="{BB962C8B-B14F-4D97-AF65-F5344CB8AC3E}">
        <p14:creationId xmlns:p14="http://schemas.microsoft.com/office/powerpoint/2010/main" val="471382483"/>
      </p:ext>
    </p:extLst>
  </p:cSld>
  <p:clrMapOvr>
    <a:masterClrMapping/>
  </p:clrMapOvr>
  <mc:AlternateContent xmlns:mc="http://schemas.openxmlformats.org/markup-compatibility/2006" xmlns:p14="http://schemas.microsoft.com/office/powerpoint/2010/main">
    <mc:Choice Requires="p14">
      <p:transition spd="med" p14:dur="700" advTm="15206">
        <p:fade/>
      </p:transition>
    </mc:Choice>
    <mc:Fallback xmlns="">
      <p:transition spd="med" advTm="152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012270"/>
          </a:xfrm>
        </p:spPr>
        <p:txBody>
          <a:bodyPr/>
          <a:lstStyle/>
          <a:p>
            <a:pPr marL="0" indent="0" defTabSz="896386">
              <a:lnSpc>
                <a:spcPct val="100000"/>
              </a:lnSpc>
              <a:spcBef>
                <a:spcPts val="0"/>
              </a:spcBef>
              <a:buSzTx/>
              <a:buNone/>
              <a:defRPr/>
            </a:pPr>
            <a:r>
              <a:rPr lang="en-US" sz="3137" dirty="0">
                <a:hlinkClick r:id="rId2"/>
              </a:rPr>
              <a:t>http://microsoft.com/cognitive-services</a:t>
            </a:r>
            <a:r>
              <a:rPr lang="en-US" sz="3137" dirty="0"/>
              <a:t> </a:t>
            </a:r>
          </a:p>
          <a:p>
            <a:pPr marL="0" indent="0" defTabSz="896386">
              <a:lnSpc>
                <a:spcPct val="100000"/>
              </a:lnSpc>
              <a:spcBef>
                <a:spcPts val="0"/>
              </a:spcBef>
              <a:buSzTx/>
              <a:buNone/>
            </a:pPr>
            <a:r>
              <a:rPr lang="en-US" sz="3137" dirty="0">
                <a:hlinkClick r:id="rId3"/>
              </a:rPr>
              <a:t>https://www.microsoft.com/cognitive-services/en-us/documentation</a:t>
            </a:r>
            <a:endParaRPr lang="en-US" sz="3137" dirty="0"/>
          </a:p>
          <a:p>
            <a:pPr marL="0" indent="0" defTabSz="896386">
              <a:lnSpc>
                <a:spcPct val="100000"/>
              </a:lnSpc>
              <a:spcBef>
                <a:spcPts val="0"/>
              </a:spcBef>
              <a:buSzTx/>
              <a:buNone/>
            </a:pPr>
            <a:endParaRPr lang="en-US" sz="3137" dirty="0"/>
          </a:p>
          <a:p>
            <a:pPr marL="0" indent="0" defTabSz="896386">
              <a:lnSpc>
                <a:spcPct val="100000"/>
              </a:lnSpc>
              <a:spcBef>
                <a:spcPts val="0"/>
              </a:spcBef>
              <a:buSzTx/>
              <a:buNone/>
            </a:pPr>
            <a:r>
              <a:rPr lang="en-US" sz="3137" dirty="0">
                <a:hlinkClick r:id="rId4"/>
              </a:rPr>
              <a:t>https://cognitive.uservoice.com</a:t>
            </a:r>
            <a:endParaRPr lang="en-US" sz="3137" dirty="0"/>
          </a:p>
          <a:p>
            <a:pPr marL="0" indent="0" defTabSz="896386">
              <a:lnSpc>
                <a:spcPct val="100000"/>
              </a:lnSpc>
              <a:spcBef>
                <a:spcPts val="0"/>
              </a:spcBef>
              <a:buSzTx/>
              <a:buNone/>
            </a:pPr>
            <a:endParaRPr lang="en-US" sz="3137" dirty="0"/>
          </a:p>
          <a:p>
            <a:pPr marL="0" indent="0" defTabSz="896386">
              <a:lnSpc>
                <a:spcPct val="100000"/>
              </a:lnSpc>
              <a:spcBef>
                <a:spcPts val="0"/>
              </a:spcBef>
              <a:buSzTx/>
              <a:buNone/>
            </a:pPr>
            <a:r>
              <a:rPr lang="en-US" sz="3137" dirty="0">
                <a:hlinkClick r:id="rId5"/>
              </a:rPr>
              <a:t>https://github.com/Microsoft-DXTW/AzureCafe070316</a:t>
            </a:r>
            <a:r>
              <a:rPr lang="en-US" sz="3137" dirty="0"/>
              <a:t> </a:t>
            </a:r>
          </a:p>
          <a:p>
            <a:pPr marL="0" indent="0" defTabSz="896386">
              <a:lnSpc>
                <a:spcPct val="100000"/>
              </a:lnSpc>
              <a:spcBef>
                <a:spcPts val="0"/>
              </a:spcBef>
              <a:buSzTx/>
              <a:buNone/>
            </a:pPr>
            <a:endParaRPr lang="en-US" sz="3137" dirty="0"/>
          </a:p>
          <a:p>
            <a:pPr marL="0" indent="0" defTabSz="896386">
              <a:lnSpc>
                <a:spcPct val="100000"/>
              </a:lnSpc>
              <a:spcBef>
                <a:spcPts val="0"/>
              </a:spcBef>
              <a:buSzTx/>
              <a:buNone/>
            </a:pPr>
            <a:r>
              <a:rPr lang="en-US" sz="3137" dirty="0">
                <a:hlinkClick r:id="rId6"/>
              </a:rPr>
              <a:t>https://aka.ms/cognitivesdks</a:t>
            </a:r>
            <a:r>
              <a:rPr lang="en-US" sz="3137" dirty="0"/>
              <a:t> </a:t>
            </a:r>
          </a:p>
          <a:p>
            <a:pPr marL="0" indent="0" defTabSz="896386">
              <a:lnSpc>
                <a:spcPct val="100000"/>
              </a:lnSpc>
              <a:spcBef>
                <a:spcPts val="0"/>
              </a:spcBef>
              <a:buSzTx/>
              <a:buNone/>
            </a:pPr>
            <a:endParaRPr lang="en-US" sz="3137" dirty="0"/>
          </a:p>
          <a:p>
            <a:pPr marL="0" indent="0" defTabSz="896386">
              <a:lnSpc>
                <a:spcPct val="100000"/>
              </a:lnSpc>
              <a:spcBef>
                <a:spcPts val="0"/>
              </a:spcBef>
              <a:buSzTx/>
              <a:buNone/>
            </a:pPr>
            <a:r>
              <a:rPr lang="en-US" sz="3137" dirty="0"/>
              <a:t> </a:t>
            </a:r>
          </a:p>
        </p:txBody>
      </p:sp>
      <p:sp>
        <p:nvSpPr>
          <p:cNvPr id="3" name="Title 2"/>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3908575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1731" y="3823710"/>
            <a:ext cx="12188542"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1227426" y="4060076"/>
            <a:ext cx="1971576" cy="3734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r>
              <a:rPr lang="en-US" sz="2353" kern="0" spc="49" dirty="0">
                <a:solidFill>
                  <a:srgbClr val="353535"/>
                </a:solidFill>
                <a:latin typeface="Segoe UI Semilight" panose="020B0402040204020203" pitchFamily="34" charset="0"/>
                <a:cs typeface="Segoe UI Semilight" panose="020B0402040204020203" pitchFamily="34" charset="0"/>
              </a:rPr>
              <a:t>Agents</a:t>
            </a:r>
          </a:p>
        </p:txBody>
      </p:sp>
      <p:sp>
        <p:nvSpPr>
          <p:cNvPr id="44" name="Rectangle 43"/>
          <p:cNvSpPr/>
          <p:nvPr/>
        </p:nvSpPr>
        <p:spPr bwMode="auto">
          <a:xfrm>
            <a:off x="3677346" y="4060076"/>
            <a:ext cx="1971576" cy="3734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r>
              <a:rPr lang="en-US" sz="2353" kern="0" spc="49" dirty="0">
                <a:solidFill>
                  <a:srgbClr val="353535"/>
                </a:solidFill>
                <a:latin typeface="Segoe UI Semilight" panose="020B0402040204020203" pitchFamily="34" charset="0"/>
                <a:cs typeface="Segoe UI Semilight" panose="020B0402040204020203" pitchFamily="34" charset="0"/>
              </a:rPr>
              <a:t>Applications</a:t>
            </a:r>
          </a:p>
        </p:txBody>
      </p:sp>
      <p:sp>
        <p:nvSpPr>
          <p:cNvPr id="45" name="Rectangle 44"/>
          <p:cNvSpPr/>
          <p:nvPr/>
        </p:nvSpPr>
        <p:spPr bwMode="auto">
          <a:xfrm>
            <a:off x="6238148" y="4060076"/>
            <a:ext cx="1971576" cy="3734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r>
              <a:rPr lang="en-US" sz="2353" kern="0" spc="49" dirty="0">
                <a:solidFill>
                  <a:srgbClr val="353535"/>
                </a:solidFill>
                <a:latin typeface="Segoe UI Semilight" panose="020B0402040204020203" pitchFamily="34" charset="0"/>
                <a:cs typeface="Segoe UI Semilight" panose="020B0402040204020203" pitchFamily="34" charset="0"/>
              </a:rPr>
              <a:t>Services</a:t>
            </a:r>
          </a:p>
        </p:txBody>
      </p:sp>
      <p:sp>
        <p:nvSpPr>
          <p:cNvPr id="47" name="Oval 46"/>
          <p:cNvSpPr/>
          <p:nvPr/>
        </p:nvSpPr>
        <p:spPr bwMode="auto">
          <a:xfrm>
            <a:off x="2150981" y="3761476"/>
            <a:ext cx="124468" cy="12446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353535"/>
              </a:solidFill>
              <a:latin typeface="Segoe UI"/>
            </a:endParaRPr>
          </a:p>
        </p:txBody>
      </p:sp>
      <p:sp>
        <p:nvSpPr>
          <p:cNvPr id="51" name="Freeform: Shape 50"/>
          <p:cNvSpPr/>
          <p:nvPr/>
        </p:nvSpPr>
        <p:spPr bwMode="auto">
          <a:xfrm>
            <a:off x="1989603" y="2885575"/>
            <a:ext cx="447224" cy="447224"/>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353535"/>
              </a:solidFill>
              <a:latin typeface="Segoe UI"/>
            </a:endParaRPr>
          </a:p>
        </p:txBody>
      </p:sp>
      <p:sp>
        <p:nvSpPr>
          <p:cNvPr id="52" name="Freeform: Shape 51"/>
          <p:cNvSpPr/>
          <p:nvPr/>
        </p:nvSpPr>
        <p:spPr bwMode="auto">
          <a:xfrm>
            <a:off x="1939938" y="2835910"/>
            <a:ext cx="546554" cy="546554"/>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chemeClr val="bg2">
              <a:lumMod val="25000"/>
              <a:alpha val="43137"/>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353535"/>
              </a:solidFill>
              <a:latin typeface="Segoe UI"/>
            </a:endParaRPr>
          </a:p>
        </p:txBody>
      </p:sp>
      <p:sp>
        <p:nvSpPr>
          <p:cNvPr id="53" name="Oval 52"/>
          <p:cNvSpPr/>
          <p:nvPr/>
        </p:nvSpPr>
        <p:spPr bwMode="auto">
          <a:xfrm>
            <a:off x="9916553" y="3761476"/>
            <a:ext cx="124468" cy="12446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353535"/>
              </a:solidFill>
              <a:latin typeface="Segoe UI"/>
            </a:endParaRPr>
          </a:p>
        </p:txBody>
      </p:sp>
      <p:grpSp>
        <p:nvGrpSpPr>
          <p:cNvPr id="54" name="Group 53"/>
          <p:cNvGrpSpPr/>
          <p:nvPr/>
        </p:nvGrpSpPr>
        <p:grpSpPr>
          <a:xfrm>
            <a:off x="9748411" y="2894170"/>
            <a:ext cx="460756" cy="430036"/>
            <a:chOff x="2028485" y="5305924"/>
            <a:chExt cx="546628" cy="510184"/>
          </a:xfrm>
        </p:grpSpPr>
        <p:sp>
          <p:nvSpPr>
            <p:cNvPr id="55" name="Rectangle 37"/>
            <p:cNvSpPr>
              <a:spLocks noChangeArrowheads="1"/>
            </p:cNvSpPr>
            <p:nvPr/>
          </p:nvSpPr>
          <p:spPr bwMode="auto">
            <a:xfrm>
              <a:off x="2219269" y="5305924"/>
              <a:ext cx="162917" cy="160772"/>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56" name="Rectangle 38"/>
            <p:cNvSpPr>
              <a:spLocks noChangeArrowheads="1"/>
            </p:cNvSpPr>
            <p:nvPr/>
          </p:nvSpPr>
          <p:spPr bwMode="auto">
            <a:xfrm>
              <a:off x="2028485" y="5657479"/>
              <a:ext cx="160773"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57" name="Rectangle 39"/>
            <p:cNvSpPr>
              <a:spLocks noChangeArrowheads="1"/>
            </p:cNvSpPr>
            <p:nvPr/>
          </p:nvSpPr>
          <p:spPr bwMode="auto">
            <a:xfrm>
              <a:off x="2412196" y="5657479"/>
              <a:ext cx="162917"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81" name="Line 40"/>
            <p:cNvSpPr>
              <a:spLocks noChangeShapeType="1"/>
            </p:cNvSpPr>
            <p:nvPr/>
          </p:nvSpPr>
          <p:spPr bwMode="auto">
            <a:xfrm flipH="1" flipV="1">
              <a:off x="2345744"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82" name="Line 41"/>
            <p:cNvSpPr>
              <a:spLocks noChangeShapeType="1"/>
            </p:cNvSpPr>
            <p:nvPr/>
          </p:nvSpPr>
          <p:spPr bwMode="auto">
            <a:xfrm>
              <a:off x="2187114" y="5734650"/>
              <a:ext cx="225082"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83" name="Line 42"/>
            <p:cNvSpPr>
              <a:spLocks noChangeShapeType="1"/>
            </p:cNvSpPr>
            <p:nvPr/>
          </p:nvSpPr>
          <p:spPr bwMode="auto">
            <a:xfrm flipH="1">
              <a:off x="2152816"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grpSp>
      <p:sp>
        <p:nvSpPr>
          <p:cNvPr id="84" name="Oval 83"/>
          <p:cNvSpPr/>
          <p:nvPr/>
        </p:nvSpPr>
        <p:spPr bwMode="auto">
          <a:xfrm>
            <a:off x="4739505" y="3761476"/>
            <a:ext cx="124468" cy="12446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353535"/>
              </a:solidFill>
              <a:latin typeface="Segoe UI"/>
            </a:endParaRPr>
          </a:p>
        </p:txBody>
      </p:sp>
      <p:grpSp>
        <p:nvGrpSpPr>
          <p:cNvPr id="85" name="Group 14"/>
          <p:cNvGrpSpPr>
            <a:grpSpLocks noChangeAspect="1"/>
          </p:cNvGrpSpPr>
          <p:nvPr/>
        </p:nvGrpSpPr>
        <p:grpSpPr bwMode="auto">
          <a:xfrm>
            <a:off x="4673935" y="2911817"/>
            <a:ext cx="255612" cy="394742"/>
            <a:chOff x="2912" y="2002"/>
            <a:chExt cx="158" cy="244"/>
          </a:xfrm>
        </p:grpSpPr>
        <p:sp>
          <p:nvSpPr>
            <p:cNvPr id="86"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87"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88"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89"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grpSp>
      <p:sp>
        <p:nvSpPr>
          <p:cNvPr id="90" name="Oval 89"/>
          <p:cNvSpPr/>
          <p:nvPr/>
        </p:nvSpPr>
        <p:spPr bwMode="auto">
          <a:xfrm>
            <a:off x="7328029" y="3761476"/>
            <a:ext cx="124468" cy="12446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solidFill>
                <a:srgbClr val="353535"/>
              </a:solidFill>
              <a:latin typeface="Segoe UI"/>
            </a:endParaRPr>
          </a:p>
        </p:txBody>
      </p:sp>
      <p:grpSp>
        <p:nvGrpSpPr>
          <p:cNvPr id="91" name="Group 27"/>
          <p:cNvGrpSpPr>
            <a:grpSpLocks noChangeAspect="1"/>
          </p:cNvGrpSpPr>
          <p:nvPr/>
        </p:nvGrpSpPr>
        <p:grpSpPr bwMode="auto">
          <a:xfrm>
            <a:off x="7180626" y="2922080"/>
            <a:ext cx="419275" cy="374214"/>
            <a:chOff x="3810" y="2105"/>
            <a:chExt cx="214" cy="191"/>
          </a:xfrm>
        </p:grpSpPr>
        <p:sp>
          <p:nvSpPr>
            <p:cNvPr id="92"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93"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94"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95"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96"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97"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grpSp>
      <p:sp>
        <p:nvSpPr>
          <p:cNvPr id="98" name="Rectangle 97"/>
          <p:cNvSpPr/>
          <p:nvPr/>
        </p:nvSpPr>
        <p:spPr bwMode="auto">
          <a:xfrm>
            <a:off x="1989603" y="264788"/>
            <a:ext cx="8541779" cy="9232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r>
              <a:rPr lang="en-US" sz="5399" kern="0" dirty="0">
                <a:solidFill>
                  <a:srgbClr val="353535"/>
                </a:solidFill>
                <a:latin typeface="Segoe UI Light"/>
              </a:rPr>
              <a:t>Democratizing AI</a:t>
            </a:r>
          </a:p>
        </p:txBody>
      </p:sp>
      <p:sp>
        <p:nvSpPr>
          <p:cNvPr id="49" name="Rectangle 48"/>
          <p:cNvSpPr/>
          <p:nvPr/>
        </p:nvSpPr>
        <p:spPr bwMode="auto">
          <a:xfrm>
            <a:off x="1514484" y="1312487"/>
            <a:ext cx="9447330" cy="26599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r>
              <a:rPr lang="en-US" sz="2800" kern="0" spc="49" dirty="0">
                <a:solidFill>
                  <a:srgbClr val="353535"/>
                </a:solidFill>
                <a:latin typeface="Segoe UI Semilight" panose="020B0402040204020203" pitchFamily="34" charset="0"/>
                <a:cs typeface="Segoe UI Semilight" panose="020B0402040204020203" pitchFamily="34" charset="0"/>
              </a:rPr>
              <a:t>For every person and organization </a:t>
            </a:r>
          </a:p>
        </p:txBody>
      </p:sp>
      <p:sp>
        <p:nvSpPr>
          <p:cNvPr id="46" name="Rectangle 45"/>
          <p:cNvSpPr/>
          <p:nvPr/>
        </p:nvSpPr>
        <p:spPr bwMode="auto">
          <a:xfrm>
            <a:off x="9168568" y="4060076"/>
            <a:ext cx="1971576" cy="3734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r>
              <a:rPr lang="en-US" sz="2353" kern="0" spc="49" dirty="0">
                <a:solidFill>
                  <a:srgbClr val="353535"/>
                </a:solidFill>
                <a:latin typeface="Segoe UI Semilight" panose="020B0402040204020203" pitchFamily="34" charset="0"/>
                <a:cs typeface="Segoe UI Semilight" panose="020B0402040204020203" pitchFamily="34" charset="0"/>
              </a:rPr>
              <a:t>Infrastructure</a:t>
            </a:r>
          </a:p>
        </p:txBody>
      </p:sp>
      <p:sp>
        <p:nvSpPr>
          <p:cNvPr id="5" name="Rectangle 4"/>
          <p:cNvSpPr/>
          <p:nvPr/>
        </p:nvSpPr>
        <p:spPr bwMode="auto">
          <a:xfrm>
            <a:off x="6055367" y="2408065"/>
            <a:ext cx="5684076" cy="3971996"/>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solidFill>
                <a:srgbClr val="353535"/>
              </a:solidFill>
              <a:latin typeface="Segoe UI Semilight"/>
              <a:ea typeface="Segoe UI" pitchFamily="34" charset="0"/>
              <a:cs typeface="Segoe UI" pitchFamily="34" charset="0"/>
            </a:endParaRPr>
          </a:p>
        </p:txBody>
      </p:sp>
      <p:sp>
        <p:nvSpPr>
          <p:cNvPr id="6" name="TextBox 5"/>
          <p:cNvSpPr txBox="1"/>
          <p:nvPr/>
        </p:nvSpPr>
        <p:spPr>
          <a:xfrm>
            <a:off x="7838106" y="1909539"/>
            <a:ext cx="2226897" cy="634443"/>
          </a:xfrm>
          <a:prstGeom prst="rect">
            <a:avLst/>
          </a:prstGeom>
          <a:noFill/>
        </p:spPr>
        <p:txBody>
          <a:bodyPr wrap="none" lIns="182854" tIns="146284" rIns="182854" bIns="146284" rtlCol="0">
            <a:spAutoFit/>
          </a:bodyPr>
          <a:lstStyle/>
          <a:p>
            <a:pPr algn="ctr" defTabSz="914225">
              <a:lnSpc>
                <a:spcPct val="90000"/>
              </a:lnSpc>
              <a:spcAft>
                <a:spcPts val="600"/>
              </a:spcAft>
              <a:defRPr/>
            </a:pPr>
            <a:r>
              <a:rPr lang="en-US" sz="2400" kern="0" dirty="0">
                <a:solidFill>
                  <a:srgbClr val="E6E6E6"/>
                </a:solidFill>
                <a:latin typeface="Segoe UI Semilight"/>
              </a:rPr>
              <a:t>Today’s Focus</a:t>
            </a:r>
          </a:p>
        </p:txBody>
      </p:sp>
      <p:grpSp>
        <p:nvGrpSpPr>
          <p:cNvPr id="72" name="Group 71"/>
          <p:cNvGrpSpPr/>
          <p:nvPr/>
        </p:nvGrpSpPr>
        <p:grpSpPr>
          <a:xfrm>
            <a:off x="396513" y="1909538"/>
            <a:ext cx="11342929" cy="4470524"/>
            <a:chOff x="6055360" y="1909322"/>
            <a:chExt cx="12063891" cy="4471158"/>
          </a:xfrm>
        </p:grpSpPr>
        <p:sp>
          <p:nvSpPr>
            <p:cNvPr id="73" name="Rectangle 72"/>
            <p:cNvSpPr/>
            <p:nvPr/>
          </p:nvSpPr>
          <p:spPr bwMode="auto">
            <a:xfrm>
              <a:off x="6055360" y="2407920"/>
              <a:ext cx="12063891" cy="397256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solidFill>
                  <a:srgbClr val="353535"/>
                </a:solidFill>
                <a:latin typeface="Segoe UI Semilight"/>
                <a:ea typeface="Segoe UI" pitchFamily="34" charset="0"/>
                <a:cs typeface="Segoe UI" pitchFamily="34" charset="0"/>
              </a:endParaRPr>
            </a:p>
          </p:txBody>
        </p:sp>
        <p:sp>
          <p:nvSpPr>
            <p:cNvPr id="74" name="TextBox 73"/>
            <p:cNvSpPr txBox="1"/>
            <p:nvPr/>
          </p:nvSpPr>
          <p:spPr>
            <a:xfrm>
              <a:off x="6436210" y="1909322"/>
              <a:ext cx="4276492" cy="627913"/>
            </a:xfrm>
            <a:prstGeom prst="rect">
              <a:avLst/>
            </a:prstGeom>
            <a:noFill/>
          </p:spPr>
          <p:txBody>
            <a:bodyPr wrap="none" lIns="182854" tIns="146284" rIns="182854" bIns="146284" rtlCol="0">
              <a:spAutoFit/>
            </a:bodyPr>
            <a:lstStyle/>
            <a:p>
              <a:pPr defTabSz="914225">
                <a:lnSpc>
                  <a:spcPct val="90000"/>
                </a:lnSpc>
                <a:spcAft>
                  <a:spcPts val="600"/>
                </a:spcAft>
                <a:defRPr/>
              </a:pPr>
              <a:r>
                <a:rPr lang="en-US" sz="2400" kern="0" dirty="0">
                  <a:solidFill>
                    <a:srgbClr val="E6E6E6"/>
                  </a:solidFill>
                  <a:latin typeface="Segoe UI Semilight"/>
                </a:rPr>
                <a:t>Parts 2: Data &amp; Part 3: Apps</a:t>
              </a:r>
            </a:p>
          </p:txBody>
        </p:sp>
      </p:grpSp>
    </p:spTree>
    <p:extLst>
      <p:ext uri="{BB962C8B-B14F-4D97-AF65-F5344CB8AC3E}">
        <p14:creationId xmlns:p14="http://schemas.microsoft.com/office/powerpoint/2010/main" val="1816279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866" y="3429882"/>
            <a:ext cx="12190271"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1226735" y="3666281"/>
            <a:ext cx="1971855" cy="37345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2353" kern="0" spc="49" dirty="0">
                <a:solidFill>
                  <a:srgbClr val="0078D7"/>
                </a:solidFill>
                <a:latin typeface="Segoe UI Semilight" panose="020B0402040204020203" pitchFamily="34" charset="0"/>
                <a:cs typeface="Segoe UI Semilight" panose="020B0402040204020203" pitchFamily="34" charset="0"/>
              </a:rPr>
              <a:t>Agent</a:t>
            </a:r>
          </a:p>
        </p:txBody>
      </p:sp>
      <p:sp>
        <p:nvSpPr>
          <p:cNvPr id="44" name="Rectangle 43"/>
          <p:cNvSpPr/>
          <p:nvPr/>
        </p:nvSpPr>
        <p:spPr bwMode="auto">
          <a:xfrm>
            <a:off x="3677003" y="3666281"/>
            <a:ext cx="1971855" cy="37345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2353" kern="0" spc="49" dirty="0">
                <a:solidFill>
                  <a:srgbClr val="0078D7"/>
                </a:solidFill>
                <a:latin typeface="Segoe UI Semilight" panose="020B0402040204020203" pitchFamily="34" charset="0"/>
                <a:cs typeface="Segoe UI Semilight" panose="020B0402040204020203" pitchFamily="34" charset="0"/>
              </a:rPr>
              <a:t>Applications</a:t>
            </a:r>
          </a:p>
        </p:txBody>
      </p:sp>
      <p:sp>
        <p:nvSpPr>
          <p:cNvPr id="45" name="Rectangle 44"/>
          <p:cNvSpPr/>
          <p:nvPr/>
        </p:nvSpPr>
        <p:spPr bwMode="auto">
          <a:xfrm>
            <a:off x="6238168" y="3666281"/>
            <a:ext cx="1971855" cy="37345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2353" kern="0" spc="49" dirty="0">
                <a:solidFill>
                  <a:srgbClr val="0078D7"/>
                </a:solidFill>
                <a:latin typeface="Segoe UI Semilight" panose="020B0402040204020203" pitchFamily="34" charset="0"/>
                <a:cs typeface="Segoe UI Semilight" panose="020B0402040204020203" pitchFamily="34" charset="0"/>
              </a:rPr>
              <a:t>Services</a:t>
            </a:r>
          </a:p>
        </p:txBody>
      </p:sp>
      <p:sp>
        <p:nvSpPr>
          <p:cNvPr id="46" name="Rectangle 45"/>
          <p:cNvSpPr/>
          <p:nvPr/>
        </p:nvSpPr>
        <p:spPr bwMode="auto">
          <a:xfrm>
            <a:off x="9169003" y="3666281"/>
            <a:ext cx="1971855" cy="37345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2353" kern="0" spc="49" dirty="0">
                <a:solidFill>
                  <a:srgbClr val="0078D7"/>
                </a:solidFill>
                <a:latin typeface="Segoe UI Semilight" panose="020B0402040204020203" pitchFamily="34" charset="0"/>
                <a:cs typeface="Segoe UI Semilight" panose="020B0402040204020203" pitchFamily="34" charset="0"/>
              </a:rPr>
              <a:t>Infrastructure</a:t>
            </a:r>
          </a:p>
        </p:txBody>
      </p:sp>
      <p:sp>
        <p:nvSpPr>
          <p:cNvPr id="47" name="Oval 46"/>
          <p:cNvSpPr/>
          <p:nvPr/>
        </p:nvSpPr>
        <p:spPr bwMode="auto">
          <a:xfrm>
            <a:off x="2150421" y="3367639"/>
            <a:ext cx="124486" cy="12448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nvGrpSpPr>
          <p:cNvPr id="48" name="Group 47"/>
          <p:cNvGrpSpPr/>
          <p:nvPr/>
        </p:nvGrpSpPr>
        <p:grpSpPr>
          <a:xfrm>
            <a:off x="1939348" y="2441942"/>
            <a:ext cx="546632" cy="546632"/>
            <a:chOff x="1990795" y="2892107"/>
            <a:chExt cx="557672" cy="557672"/>
          </a:xfrm>
        </p:grpSpPr>
        <p:sp>
          <p:nvSpPr>
            <p:cNvPr id="51" name="Freeform: Shape 50"/>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52" name="Freeform: Shape 5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FFFFFF">
                <a:alpha val="43137"/>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sp>
        <p:nvSpPr>
          <p:cNvPr id="53" name="Oval 52"/>
          <p:cNvSpPr/>
          <p:nvPr/>
        </p:nvSpPr>
        <p:spPr bwMode="auto">
          <a:xfrm>
            <a:off x="9917095" y="3367639"/>
            <a:ext cx="124486" cy="12448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nvGrpSpPr>
          <p:cNvPr id="54" name="Group 53"/>
          <p:cNvGrpSpPr/>
          <p:nvPr/>
        </p:nvGrpSpPr>
        <p:grpSpPr>
          <a:xfrm>
            <a:off x="9748928" y="2500210"/>
            <a:ext cx="460821" cy="430097"/>
            <a:chOff x="2028485" y="5305924"/>
            <a:chExt cx="546628" cy="510184"/>
          </a:xfrm>
        </p:grpSpPr>
        <p:sp>
          <p:nvSpPr>
            <p:cNvPr id="55" name="Rectangle 37"/>
            <p:cNvSpPr>
              <a:spLocks noChangeArrowheads="1"/>
            </p:cNvSpPr>
            <p:nvPr/>
          </p:nvSpPr>
          <p:spPr bwMode="auto">
            <a:xfrm>
              <a:off x="2219269" y="5305924"/>
              <a:ext cx="162917" cy="160772"/>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56" name="Rectangle 38"/>
            <p:cNvSpPr>
              <a:spLocks noChangeArrowheads="1"/>
            </p:cNvSpPr>
            <p:nvPr/>
          </p:nvSpPr>
          <p:spPr bwMode="auto">
            <a:xfrm>
              <a:off x="2028485" y="5657479"/>
              <a:ext cx="160773"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57" name="Rectangle 39"/>
            <p:cNvSpPr>
              <a:spLocks noChangeArrowheads="1"/>
            </p:cNvSpPr>
            <p:nvPr/>
          </p:nvSpPr>
          <p:spPr bwMode="auto">
            <a:xfrm>
              <a:off x="2412196" y="5657479"/>
              <a:ext cx="162917"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81" name="Line 40"/>
            <p:cNvSpPr>
              <a:spLocks noChangeShapeType="1"/>
            </p:cNvSpPr>
            <p:nvPr/>
          </p:nvSpPr>
          <p:spPr bwMode="auto">
            <a:xfrm flipH="1" flipV="1">
              <a:off x="2345744"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82" name="Line 41"/>
            <p:cNvSpPr>
              <a:spLocks noChangeShapeType="1"/>
            </p:cNvSpPr>
            <p:nvPr/>
          </p:nvSpPr>
          <p:spPr bwMode="auto">
            <a:xfrm>
              <a:off x="2187114" y="5734650"/>
              <a:ext cx="225082"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83" name="Line 42"/>
            <p:cNvSpPr>
              <a:spLocks noChangeShapeType="1"/>
            </p:cNvSpPr>
            <p:nvPr/>
          </p:nvSpPr>
          <p:spPr bwMode="auto">
            <a:xfrm flipH="1">
              <a:off x="2152816"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grpSp>
      <p:sp>
        <p:nvSpPr>
          <p:cNvPr id="84" name="Oval 83"/>
          <p:cNvSpPr/>
          <p:nvPr/>
        </p:nvSpPr>
        <p:spPr bwMode="auto">
          <a:xfrm>
            <a:off x="4739312" y="3367639"/>
            <a:ext cx="124486" cy="12448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nvGrpSpPr>
          <p:cNvPr id="85" name="Group 14"/>
          <p:cNvGrpSpPr>
            <a:grpSpLocks noChangeAspect="1"/>
          </p:cNvGrpSpPr>
          <p:nvPr/>
        </p:nvGrpSpPr>
        <p:grpSpPr bwMode="auto">
          <a:xfrm>
            <a:off x="4673732" y="2517859"/>
            <a:ext cx="255649" cy="394798"/>
            <a:chOff x="2912" y="2002"/>
            <a:chExt cx="158" cy="244"/>
          </a:xfrm>
        </p:grpSpPr>
        <p:sp>
          <p:nvSpPr>
            <p:cNvPr id="86"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87"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88"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89"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grpSp>
      <p:sp>
        <p:nvSpPr>
          <p:cNvPr id="90" name="Oval 89"/>
          <p:cNvSpPr/>
          <p:nvPr/>
        </p:nvSpPr>
        <p:spPr bwMode="auto">
          <a:xfrm>
            <a:off x="7328204" y="3367639"/>
            <a:ext cx="124486" cy="12448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nvGrpSpPr>
          <p:cNvPr id="91" name="Group 27"/>
          <p:cNvGrpSpPr>
            <a:grpSpLocks noChangeAspect="1"/>
          </p:cNvGrpSpPr>
          <p:nvPr/>
        </p:nvGrpSpPr>
        <p:grpSpPr bwMode="auto">
          <a:xfrm>
            <a:off x="7180780" y="2528125"/>
            <a:ext cx="419334" cy="374267"/>
            <a:chOff x="3810" y="2105"/>
            <a:chExt cx="214" cy="191"/>
          </a:xfrm>
        </p:grpSpPr>
        <p:sp>
          <p:nvSpPr>
            <p:cNvPr id="92"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93"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94"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95"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96"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97"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grpSp>
      <p:sp>
        <p:nvSpPr>
          <p:cNvPr id="98" name="Rectangle 97"/>
          <p:cNvSpPr/>
          <p:nvPr/>
        </p:nvSpPr>
        <p:spPr bwMode="auto">
          <a:xfrm>
            <a:off x="2199776" y="605301"/>
            <a:ext cx="7792452" cy="92336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4705" kern="0" dirty="0">
                <a:solidFill>
                  <a:srgbClr val="0078D7"/>
                </a:solidFill>
                <a:latin typeface="Segoe UI Light"/>
              </a:rPr>
              <a:t>Microsoft AI Portfolio</a:t>
            </a:r>
          </a:p>
        </p:txBody>
      </p:sp>
      <p:sp>
        <p:nvSpPr>
          <p:cNvPr id="99" name="Rectangle 98"/>
          <p:cNvSpPr/>
          <p:nvPr/>
        </p:nvSpPr>
        <p:spPr bwMode="auto">
          <a:xfrm>
            <a:off x="1805944" y="4139813"/>
            <a:ext cx="2048994" cy="3740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Cortana</a:t>
            </a:r>
          </a:p>
        </p:txBody>
      </p:sp>
      <p:sp>
        <p:nvSpPr>
          <p:cNvPr id="100" name="Rectangle 99"/>
          <p:cNvSpPr/>
          <p:nvPr/>
        </p:nvSpPr>
        <p:spPr bwMode="auto">
          <a:xfrm>
            <a:off x="3849852" y="4139813"/>
            <a:ext cx="1799006" cy="3740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Office 365 </a:t>
            </a:r>
          </a:p>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Dynamics 365</a:t>
            </a:r>
          </a:p>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SwiftKey</a:t>
            </a:r>
          </a:p>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Pix</a:t>
            </a:r>
          </a:p>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Customer Service and Support</a:t>
            </a:r>
          </a:p>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Skype</a:t>
            </a:r>
          </a:p>
          <a:p>
            <a:pPr defTabSz="913927" fontAlgn="base">
              <a:spcBef>
                <a:spcPct val="0"/>
              </a:spcBef>
              <a:spcAft>
                <a:spcPts val="784"/>
              </a:spcAft>
              <a:defRPr/>
            </a:pPr>
            <a:r>
              <a:rPr lang="en-US" sz="1568" kern="0" dirty="0" err="1">
                <a:solidFill>
                  <a:srgbClr val="0078D7"/>
                </a:solidFill>
                <a:latin typeface="Segoe UI Semilight"/>
                <a:cs typeface="Segoe UI Semilight" panose="020B0402040204020203" pitchFamily="34" charset="0"/>
              </a:rPr>
              <a:t>Calendar.help</a:t>
            </a:r>
            <a:endParaRPr lang="en-US" sz="1568" kern="0" dirty="0">
              <a:solidFill>
                <a:srgbClr val="0078D7"/>
              </a:solidFill>
              <a:latin typeface="Segoe UI Semilight"/>
              <a:cs typeface="Segoe UI Semilight" panose="020B0402040204020203" pitchFamily="34" charset="0"/>
            </a:endParaRPr>
          </a:p>
        </p:txBody>
      </p:sp>
      <p:sp>
        <p:nvSpPr>
          <p:cNvPr id="101" name="Rectangle 100"/>
          <p:cNvSpPr/>
          <p:nvPr/>
        </p:nvSpPr>
        <p:spPr bwMode="auto">
          <a:xfrm>
            <a:off x="6670046" y="4139813"/>
            <a:ext cx="2048994" cy="3740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Bot Framework</a:t>
            </a:r>
          </a:p>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Cognitive Services</a:t>
            </a:r>
          </a:p>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Cortana Intelligence</a:t>
            </a:r>
          </a:p>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Cognitive Toolkit</a:t>
            </a:r>
          </a:p>
        </p:txBody>
      </p:sp>
      <p:sp>
        <p:nvSpPr>
          <p:cNvPr id="102" name="Rectangle 101"/>
          <p:cNvSpPr/>
          <p:nvPr/>
        </p:nvSpPr>
        <p:spPr bwMode="auto">
          <a:xfrm>
            <a:off x="9281007" y="4139813"/>
            <a:ext cx="1874715" cy="45227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Azure Machine Learning</a:t>
            </a:r>
          </a:p>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Azure N Series</a:t>
            </a:r>
          </a:p>
          <a:p>
            <a:pPr defTabSz="913927" fontAlgn="base">
              <a:spcBef>
                <a:spcPct val="0"/>
              </a:spcBef>
              <a:spcAft>
                <a:spcPts val="784"/>
              </a:spcAft>
              <a:defRPr/>
            </a:pPr>
            <a:r>
              <a:rPr lang="en-US" sz="1568" kern="0" dirty="0">
                <a:solidFill>
                  <a:srgbClr val="0078D7"/>
                </a:solidFill>
                <a:latin typeface="Segoe UI Semilight"/>
                <a:cs typeface="Segoe UI Semilight" panose="020B0402040204020203" pitchFamily="34" charset="0"/>
              </a:rPr>
              <a:t>FPGA</a:t>
            </a:r>
          </a:p>
        </p:txBody>
      </p:sp>
      <p:grpSp>
        <p:nvGrpSpPr>
          <p:cNvPr id="13" name="Group 12"/>
          <p:cNvGrpSpPr/>
          <p:nvPr/>
        </p:nvGrpSpPr>
        <p:grpSpPr>
          <a:xfrm>
            <a:off x="2225262" y="1788000"/>
            <a:ext cx="7741478" cy="132903"/>
            <a:chOff x="2103438" y="2125663"/>
            <a:chExt cx="9144000" cy="322082"/>
          </a:xfrm>
        </p:grpSpPr>
        <p:cxnSp>
          <p:nvCxnSpPr>
            <p:cNvPr id="6" name="Straight Connector 5"/>
            <p:cNvCxnSpPr/>
            <p:nvPr/>
          </p:nvCxnSpPr>
          <p:spPr>
            <a:xfrm>
              <a:off x="2103438" y="2125663"/>
              <a:ext cx="9144000"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47438" y="2125663"/>
              <a:ext cx="0" cy="268745"/>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2103443" y="2125663"/>
              <a:ext cx="0" cy="322082"/>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05662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bwMode="auto">
          <a:xfrm>
            <a:off x="270065" y="4131640"/>
            <a:ext cx="6847715" cy="6151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Unique data assets</a:t>
            </a:r>
          </a:p>
        </p:txBody>
      </p:sp>
      <p:sp>
        <p:nvSpPr>
          <p:cNvPr id="38" name="Freeform 29"/>
          <p:cNvSpPr/>
          <p:nvPr/>
        </p:nvSpPr>
        <p:spPr bwMode="auto">
          <a:xfrm>
            <a:off x="270065" y="4812663"/>
            <a:ext cx="6847715" cy="71844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Analytics Engines on Big Data Stores </a:t>
            </a:r>
            <a:r>
              <a:rPr lang="mr-IN" sz="1567"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t>
            </a:r>
            <a:r>
              <a:rPr lang="en-US" sz="1567"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HDInsight, Data Lake </a:t>
            </a:r>
          </a:p>
          <a:p>
            <a:pPr defTabSz="913576" fontAlgn="base">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(cloud + on premises)</a:t>
            </a:r>
          </a:p>
        </p:txBody>
      </p:sp>
      <p:sp>
        <p:nvSpPr>
          <p:cNvPr id="2" name="Title 1"/>
          <p:cNvSpPr>
            <a:spLocks noGrp="1"/>
          </p:cNvSpPr>
          <p:nvPr>
            <p:ph type="title"/>
          </p:nvPr>
        </p:nvSpPr>
        <p:spPr/>
        <p:txBody>
          <a:bodyPr/>
          <a:lstStyle/>
          <a:p>
            <a:r>
              <a:rPr lang="en-US" dirty="0"/>
              <a:t>Our Approach to AI Infrastructure &amp; Services  </a:t>
            </a:r>
          </a:p>
        </p:txBody>
      </p:sp>
      <p:grpSp>
        <p:nvGrpSpPr>
          <p:cNvPr id="8" name="Group 7"/>
          <p:cNvGrpSpPr/>
          <p:nvPr/>
        </p:nvGrpSpPr>
        <p:grpSpPr>
          <a:xfrm>
            <a:off x="7125568" y="4120679"/>
            <a:ext cx="5881908" cy="618445"/>
            <a:chOff x="7268450" y="4648989"/>
            <a:chExt cx="5999852" cy="630846"/>
          </a:xfrm>
        </p:grpSpPr>
        <p:sp>
          <p:nvSpPr>
            <p:cNvPr id="48" name="Rectangle 47"/>
            <p:cNvSpPr/>
            <p:nvPr/>
          </p:nvSpPr>
          <p:spPr bwMode="auto">
            <a:xfrm>
              <a:off x="9151452" y="4648989"/>
              <a:ext cx="4116850" cy="6308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Rich data sources to </a:t>
              </a:r>
              <a:b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enrich predictions and models</a:t>
              </a:r>
            </a:p>
          </p:txBody>
        </p:sp>
        <p:cxnSp>
          <p:nvCxnSpPr>
            <p:cNvPr id="49" name="Straight Arrow Connector 48"/>
            <p:cNvCxnSpPr>
              <a:cxnSpLocks/>
            </p:cNvCxnSpPr>
            <p:nvPr/>
          </p:nvCxnSpPr>
          <p:spPr>
            <a:xfrm>
              <a:off x="7268450" y="4972227"/>
              <a:ext cx="1737113" cy="3353"/>
            </a:xfrm>
            <a:prstGeom prst="straightConnector1">
              <a:avLst/>
            </a:prstGeom>
            <a:solidFill>
              <a:srgbClr val="FFFFFF">
                <a:lumMod val="85000"/>
              </a:srgbClr>
            </a:solidFill>
            <a:ln w="19050" cap="flat" cmpd="sng" algn="ctr">
              <a:solidFill>
                <a:schemeClr val="bg1">
                  <a:lumMod val="50000"/>
                </a:schemeClr>
              </a:solidFill>
              <a:prstDash val="solid"/>
              <a:headEnd type="none"/>
              <a:tailEnd type="triangle" w="lg" len="med"/>
            </a:ln>
            <a:effectLst/>
          </p:spPr>
        </p:cxnSp>
      </p:grpSp>
      <p:grpSp>
        <p:nvGrpSpPr>
          <p:cNvPr id="3" name="Group 2"/>
          <p:cNvGrpSpPr/>
          <p:nvPr/>
        </p:nvGrpSpPr>
        <p:grpSpPr>
          <a:xfrm>
            <a:off x="7125569" y="4812663"/>
            <a:ext cx="4871895" cy="717038"/>
            <a:chOff x="7268450" y="5354848"/>
            <a:chExt cx="4969587" cy="731416"/>
          </a:xfrm>
        </p:grpSpPr>
        <p:sp>
          <p:nvSpPr>
            <p:cNvPr id="40" name="Rectangle 39"/>
            <p:cNvSpPr/>
            <p:nvPr/>
          </p:nvSpPr>
          <p:spPr bwMode="auto">
            <a:xfrm>
              <a:off x="9151452" y="5354848"/>
              <a:ext cx="3086585" cy="731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765" kern="0" dirty="0">
                  <a:gradFill>
                    <a:gsLst>
                      <a:gs pos="0">
                        <a:srgbClr val="505050"/>
                      </a:gs>
                      <a:gs pos="100000">
                        <a:srgbClr val="505050"/>
                      </a:gs>
                    </a:gsLst>
                    <a:lin ang="5400000" scaled="0"/>
                  </a:gradFill>
                  <a:latin typeface="Segoe UI Semilight" panose="020B0402040204020203" pitchFamily="34" charset="0"/>
                  <a:ea typeface="Segoe UI" pitchFamily="34" charset="0"/>
                  <a:cs typeface="Segoe UI Semilight" panose="020B0402040204020203" pitchFamily="34" charset="0"/>
                </a:rPr>
                <a:t>Flexible infrastructure </a:t>
              </a:r>
              <a:br>
                <a:rPr lang="en-US" sz="1765" kern="0" dirty="0">
                  <a:gradFill>
                    <a:gsLst>
                      <a:gs pos="0">
                        <a:srgbClr val="505050"/>
                      </a:gs>
                      <a:gs pos="100000">
                        <a:srgbClr val="505050"/>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765" kern="0" dirty="0">
                  <a:gradFill>
                    <a:gsLst>
                      <a:gs pos="0">
                        <a:srgbClr val="505050"/>
                      </a:gs>
                      <a:gs pos="100000">
                        <a:srgbClr val="505050"/>
                      </a:gs>
                    </a:gsLst>
                    <a:lin ang="5400000" scaled="0"/>
                  </a:gradFill>
                  <a:latin typeface="Segoe UI Semilight" panose="020B0402040204020203" pitchFamily="34" charset="0"/>
                  <a:ea typeface="Segoe UI" pitchFamily="34" charset="0"/>
                  <a:cs typeface="Segoe UI Semilight" panose="020B0402040204020203" pitchFamily="34" charset="0"/>
                </a:rPr>
                <a:t>support for analytics and data engineers</a:t>
              </a:r>
            </a:p>
          </p:txBody>
        </p:sp>
        <p:cxnSp>
          <p:nvCxnSpPr>
            <p:cNvPr id="41" name="Straight Arrow Connector 40"/>
            <p:cNvCxnSpPr>
              <a:cxnSpLocks/>
            </p:cNvCxnSpPr>
            <p:nvPr/>
          </p:nvCxnSpPr>
          <p:spPr>
            <a:xfrm flipV="1">
              <a:off x="7268450" y="5719424"/>
              <a:ext cx="1737113" cy="3696"/>
            </a:xfrm>
            <a:prstGeom prst="straightConnector1">
              <a:avLst/>
            </a:prstGeom>
            <a:solidFill>
              <a:srgbClr val="FFFFFF">
                <a:lumMod val="85000"/>
              </a:srgbClr>
            </a:solidFill>
            <a:ln w="19050" cap="flat" cmpd="sng" algn="ctr">
              <a:solidFill>
                <a:schemeClr val="bg1">
                  <a:lumMod val="50000"/>
                </a:schemeClr>
              </a:solidFill>
              <a:prstDash val="solid"/>
              <a:headEnd type="none"/>
              <a:tailEnd type="triangle" w="lg" len="med"/>
            </a:ln>
            <a:effectLst/>
          </p:spPr>
        </p:cxnSp>
      </p:grpSp>
      <p:grpSp>
        <p:nvGrpSpPr>
          <p:cNvPr id="11" name="Group 10"/>
          <p:cNvGrpSpPr/>
          <p:nvPr/>
        </p:nvGrpSpPr>
        <p:grpSpPr>
          <a:xfrm>
            <a:off x="7125568" y="3313543"/>
            <a:ext cx="5881908" cy="618445"/>
            <a:chOff x="7268450" y="3825668"/>
            <a:chExt cx="5999852" cy="630846"/>
          </a:xfrm>
        </p:grpSpPr>
        <p:sp>
          <p:nvSpPr>
            <p:cNvPr id="18" name="Rectangle 17"/>
            <p:cNvSpPr/>
            <p:nvPr/>
          </p:nvSpPr>
          <p:spPr bwMode="auto">
            <a:xfrm>
              <a:off x="9151452" y="3825668"/>
              <a:ext cx="4116850" cy="6308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Best of Microsoft research </a:t>
              </a:r>
              <a:b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and open source</a:t>
              </a:r>
            </a:p>
          </p:txBody>
        </p:sp>
        <p:cxnSp>
          <p:nvCxnSpPr>
            <p:cNvPr id="19" name="Straight Arrow Connector 18"/>
            <p:cNvCxnSpPr>
              <a:cxnSpLocks/>
            </p:cNvCxnSpPr>
            <p:nvPr/>
          </p:nvCxnSpPr>
          <p:spPr>
            <a:xfrm>
              <a:off x="7268450" y="4125532"/>
              <a:ext cx="1737113" cy="0"/>
            </a:xfrm>
            <a:prstGeom prst="straightConnector1">
              <a:avLst/>
            </a:prstGeom>
            <a:solidFill>
              <a:srgbClr val="FFFFFF">
                <a:lumMod val="85000"/>
              </a:srgbClr>
            </a:solidFill>
            <a:ln w="19050" cap="flat" cmpd="sng" algn="ctr">
              <a:solidFill>
                <a:schemeClr val="bg1">
                  <a:lumMod val="50000"/>
                </a:schemeClr>
              </a:solidFill>
              <a:prstDash val="solid"/>
              <a:headEnd type="none"/>
              <a:tailEnd type="triangle" w="lg" len="med"/>
            </a:ln>
            <a:effectLst/>
          </p:spPr>
        </p:cxnSp>
      </p:grpSp>
      <p:grpSp>
        <p:nvGrpSpPr>
          <p:cNvPr id="16" name="Group 15"/>
          <p:cNvGrpSpPr/>
          <p:nvPr/>
        </p:nvGrpSpPr>
        <p:grpSpPr>
          <a:xfrm>
            <a:off x="7125568" y="2358373"/>
            <a:ext cx="4799513" cy="879537"/>
            <a:chOff x="7268450" y="2851344"/>
            <a:chExt cx="4895753" cy="897174"/>
          </a:xfrm>
        </p:grpSpPr>
        <p:sp>
          <p:nvSpPr>
            <p:cNvPr id="25" name="Rectangle 24"/>
            <p:cNvSpPr/>
            <p:nvPr/>
          </p:nvSpPr>
          <p:spPr bwMode="auto">
            <a:xfrm>
              <a:off x="9151452" y="2851344"/>
              <a:ext cx="3012751" cy="8971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C</a:t>
              </a:r>
              <a:r>
                <a:rPr lang="en-US" sz="1765" kern="0" dirty="0" err="1">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omprehensive</a:t>
              </a:r>
              <a: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 </a:t>
              </a:r>
              <a:b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ML and AI  capabilities for Data Scientists </a:t>
              </a:r>
            </a:p>
          </p:txBody>
        </p:sp>
        <p:cxnSp>
          <p:nvCxnSpPr>
            <p:cNvPr id="26" name="Straight Arrow Connector 25"/>
            <p:cNvCxnSpPr>
              <a:cxnSpLocks/>
            </p:cNvCxnSpPr>
            <p:nvPr/>
          </p:nvCxnSpPr>
          <p:spPr>
            <a:xfrm>
              <a:off x="7268450" y="3316320"/>
              <a:ext cx="1737113" cy="0"/>
            </a:xfrm>
            <a:prstGeom prst="straightConnector1">
              <a:avLst/>
            </a:prstGeom>
            <a:solidFill>
              <a:srgbClr val="FFFFFF">
                <a:lumMod val="85000"/>
              </a:srgbClr>
            </a:solidFill>
            <a:ln w="19050" cap="flat" cmpd="sng" algn="ctr">
              <a:solidFill>
                <a:schemeClr val="bg1">
                  <a:lumMod val="50000"/>
                </a:schemeClr>
              </a:solidFill>
              <a:prstDash val="solid"/>
              <a:headEnd type="none"/>
              <a:tailEnd type="triangle" w="lg" len="med"/>
            </a:ln>
            <a:effectLst/>
          </p:spPr>
        </p:cxnSp>
      </p:grpSp>
      <p:sp>
        <p:nvSpPr>
          <p:cNvPr id="5" name="Rectangle 4"/>
          <p:cNvSpPr/>
          <p:nvPr/>
        </p:nvSpPr>
        <p:spPr bwMode="auto">
          <a:xfrm>
            <a:off x="270065" y="2381507"/>
            <a:ext cx="6847715" cy="850897"/>
          </a:xfrm>
          <a:prstGeom prst="rect">
            <a:avLst/>
          </a:prstGeom>
          <a:solidFill>
            <a:schemeClr val="tx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08" bIns="143366" numCol="1" spcCol="0" rtlCol="0" fromWordArt="0" anchor="t" anchorCtr="0" forceAA="0" compatLnSpc="1">
            <a:prstTxWarp prst="textNoShape">
              <a:avLst/>
            </a:prstTxWarp>
            <a:noAutofit/>
          </a:bodyPr>
          <a:lstStyle/>
          <a:p>
            <a:pPr defTabSz="913576"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Data Science tools </a:t>
            </a:r>
            <a:r>
              <a:rPr lang="mr-IN"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t>
            </a: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Azure ML, Microsoft R</a:t>
            </a:r>
            <a:br>
              <a:rPr lang="en-US" sz="1765"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71"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preparation, modeling, </a:t>
            </a:r>
            <a:r>
              <a:rPr lang="en-US" sz="1371"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and operationalization</a:t>
            </a:r>
            <a:endParaRPr lang="en-US" sz="1500"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4" name="Freeform 13"/>
          <p:cNvSpPr/>
          <p:nvPr/>
        </p:nvSpPr>
        <p:spPr bwMode="auto">
          <a:xfrm>
            <a:off x="270065" y="3298291"/>
            <a:ext cx="6847715" cy="767461"/>
          </a:xfrm>
          <a:prstGeom prst="rect">
            <a:avLst/>
          </a:prstGeom>
          <a:solidFill>
            <a:schemeClr val="tx2">
              <a:lumMod val="90000"/>
              <a:lumOff val="10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Algorithms </a:t>
            </a:r>
            <a:r>
              <a:rPr lang="mr-IN"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t>
            </a: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CNTK, TLC</a:t>
            </a:r>
          </a:p>
        </p:txBody>
      </p:sp>
      <p:sp>
        <p:nvSpPr>
          <p:cNvPr id="10" name="Freeform 239"/>
          <p:cNvSpPr/>
          <p:nvPr/>
        </p:nvSpPr>
        <p:spPr bwMode="auto">
          <a:xfrm flipH="1">
            <a:off x="506812" y="2542192"/>
            <a:ext cx="445591" cy="478771"/>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06668" tIns="45688" rIns="91375" bIns="45688" numCol="1" spcCol="0" rtlCol="0" fromWordArt="0" anchor="ctr" anchorCtr="0" forceAA="0" compatLnSpc="1">
            <a:prstTxWarp prst="textNoShape">
              <a:avLst/>
            </a:prstTxWarp>
            <a:noAutofit/>
          </a:bodyPr>
          <a:lstStyle/>
          <a:p>
            <a:pPr defTabSz="931578" fontAlgn="base">
              <a:spcBef>
                <a:spcPct val="0"/>
              </a:spcBef>
              <a:spcAft>
                <a:spcPct val="0"/>
              </a:spcAft>
              <a:defRPr/>
            </a:pPr>
            <a:endParaRPr lang="en-US" sz="2400"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17" name="Group 16"/>
          <p:cNvGrpSpPr/>
          <p:nvPr/>
        </p:nvGrpSpPr>
        <p:grpSpPr>
          <a:xfrm>
            <a:off x="7125569" y="1412044"/>
            <a:ext cx="4946597" cy="861689"/>
            <a:chOff x="7268450" y="1886040"/>
            <a:chExt cx="5045787" cy="878968"/>
          </a:xfrm>
        </p:grpSpPr>
        <p:sp>
          <p:nvSpPr>
            <p:cNvPr id="28" name="Rectangle 27"/>
            <p:cNvSpPr/>
            <p:nvPr/>
          </p:nvSpPr>
          <p:spPr bwMode="auto">
            <a:xfrm>
              <a:off x="9151452" y="1886040"/>
              <a:ext cx="3162785" cy="8789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Easy to consume </a:t>
              </a:r>
              <a:b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765"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AI for developers</a:t>
              </a:r>
            </a:p>
          </p:txBody>
        </p:sp>
        <p:cxnSp>
          <p:nvCxnSpPr>
            <p:cNvPr id="29" name="Straight Arrow Connector 28"/>
            <p:cNvCxnSpPr>
              <a:cxnSpLocks/>
            </p:cNvCxnSpPr>
            <p:nvPr/>
          </p:nvCxnSpPr>
          <p:spPr>
            <a:xfrm>
              <a:off x="7268450" y="2363654"/>
              <a:ext cx="1737113" cy="0"/>
            </a:xfrm>
            <a:prstGeom prst="straightConnector1">
              <a:avLst/>
            </a:prstGeom>
            <a:solidFill>
              <a:srgbClr val="FFFFFF">
                <a:lumMod val="85000"/>
              </a:srgbClr>
            </a:solidFill>
            <a:ln w="19050" cap="flat" cmpd="sng" algn="ctr">
              <a:solidFill>
                <a:schemeClr val="bg1">
                  <a:lumMod val="50000"/>
                </a:schemeClr>
              </a:solidFill>
              <a:prstDash val="solid"/>
              <a:headEnd type="none"/>
              <a:tailEnd type="triangle" w="lg" len="med"/>
            </a:ln>
            <a:effectLst/>
          </p:spPr>
        </p:cxnSp>
      </p:grpSp>
      <p:grpSp>
        <p:nvGrpSpPr>
          <p:cNvPr id="21" name="Group 20"/>
          <p:cNvGrpSpPr/>
          <p:nvPr/>
        </p:nvGrpSpPr>
        <p:grpSpPr>
          <a:xfrm>
            <a:off x="270066" y="1444924"/>
            <a:ext cx="6849577" cy="870695"/>
            <a:chOff x="280681" y="1876904"/>
            <a:chExt cx="6987916" cy="888280"/>
          </a:xfrm>
        </p:grpSpPr>
        <p:grpSp>
          <p:nvGrpSpPr>
            <p:cNvPr id="9" name="Group 8"/>
            <p:cNvGrpSpPr/>
            <p:nvPr/>
          </p:nvGrpSpPr>
          <p:grpSpPr>
            <a:xfrm>
              <a:off x="280681" y="1876904"/>
              <a:ext cx="6987916" cy="888280"/>
              <a:chOff x="280682" y="1822263"/>
              <a:chExt cx="6894577" cy="814257"/>
            </a:xfrm>
          </p:grpSpPr>
          <p:sp>
            <p:nvSpPr>
              <p:cNvPr id="7" name="Freeform 29"/>
              <p:cNvSpPr/>
              <p:nvPr/>
            </p:nvSpPr>
            <p:spPr bwMode="auto">
              <a:xfrm>
                <a:off x="3727971" y="1822264"/>
                <a:ext cx="3447288" cy="81425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66" rIns="89630"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Bot framework</a:t>
                </a:r>
              </a:p>
            </p:txBody>
          </p:sp>
          <p:sp>
            <p:nvSpPr>
              <p:cNvPr id="6" name="Freeform 29"/>
              <p:cNvSpPr/>
              <p:nvPr/>
            </p:nvSpPr>
            <p:spPr bwMode="auto">
              <a:xfrm>
                <a:off x="280682" y="1822263"/>
                <a:ext cx="3447288" cy="814256"/>
              </a:xfrm>
              <a:prstGeom prst="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66" rIns="89630"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Cognitive services</a:t>
                </a:r>
              </a:p>
            </p:txBody>
          </p:sp>
        </p:grpSp>
        <p:grpSp>
          <p:nvGrpSpPr>
            <p:cNvPr id="14" name="Group 13"/>
            <p:cNvGrpSpPr/>
            <p:nvPr/>
          </p:nvGrpSpPr>
          <p:grpSpPr>
            <a:xfrm>
              <a:off x="424432" y="2152772"/>
              <a:ext cx="559489" cy="336545"/>
              <a:chOff x="3200623" y="2524986"/>
              <a:chExt cx="427310" cy="273999"/>
            </a:xfrm>
          </p:grpSpPr>
          <p:sp>
            <p:nvSpPr>
              <p:cNvPr id="12" name="Freeform 221"/>
              <p:cNvSpPr>
                <a:spLocks/>
              </p:cNvSpPr>
              <p:nvPr/>
            </p:nvSpPr>
            <p:spPr bwMode="auto">
              <a:xfrm flipH="1">
                <a:off x="3200623" y="2524986"/>
                <a:ext cx="427310" cy="273999"/>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375" tIns="45688" rIns="91375" bIns="45688" numCol="1" anchor="t" anchorCtr="0" compatLnSpc="1">
                <a:prstTxWarp prst="textNoShape">
                  <a:avLst/>
                </a:prstTxWarp>
                <a:noAutofit/>
              </a:bodyPr>
              <a:lstStyle/>
              <a:p>
                <a:pPr defTabSz="913523">
                  <a:defRPr/>
                </a:pPr>
                <a:endParaRPr lang="en-US" sz="1836" kern="0" dirty="0">
                  <a:gradFill>
                    <a:gsLst>
                      <a:gs pos="0">
                        <a:srgbClr val="FFFFFF"/>
                      </a:gs>
                      <a:gs pos="100000">
                        <a:srgbClr val="FFFFFF"/>
                      </a:gs>
                    </a:gsLst>
                    <a:lin ang="5400000" scaled="1"/>
                  </a:gradFill>
                  <a:latin typeface="Segoe UI"/>
                </a:endParaRPr>
              </a:p>
            </p:txBody>
          </p:sp>
          <p:sp>
            <p:nvSpPr>
              <p:cNvPr id="13" name="Freeform 109"/>
              <p:cNvSpPr>
                <a:spLocks/>
              </p:cNvSpPr>
              <p:nvPr/>
            </p:nvSpPr>
            <p:spPr bwMode="auto">
              <a:xfrm>
                <a:off x="3314461" y="2603981"/>
                <a:ext cx="148228" cy="149333"/>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defTabSz="913523">
                  <a:defRPr/>
                </a:pPr>
                <a:endParaRPr lang="en-US" sz="1836" kern="0" dirty="0">
                  <a:gradFill>
                    <a:gsLst>
                      <a:gs pos="0">
                        <a:srgbClr val="FFFFFF"/>
                      </a:gs>
                      <a:gs pos="100000">
                        <a:srgbClr val="FFFFFF"/>
                      </a:gs>
                    </a:gsLst>
                    <a:lin ang="5400000" scaled="1"/>
                  </a:gradFill>
                  <a:latin typeface="Segoe UI"/>
                </a:endParaRPr>
              </a:p>
            </p:txBody>
          </p:sp>
        </p:grpSp>
        <p:sp>
          <p:nvSpPr>
            <p:cNvPr id="15" name="Freeform 230"/>
            <p:cNvSpPr/>
            <p:nvPr/>
          </p:nvSpPr>
          <p:spPr bwMode="auto">
            <a:xfrm>
              <a:off x="3928264" y="2145165"/>
              <a:ext cx="542136" cy="35175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375" tIns="45688" rIns="91375" bIns="45688" numCol="1" spcCol="0" rtlCol="0" fromWordArt="0" anchor="ctr" anchorCtr="0" forceAA="0" compatLnSpc="1">
              <a:prstTxWarp prst="textNoShape">
                <a:avLst/>
              </a:prstTxWarp>
              <a:noAutofit/>
            </a:bodyPr>
            <a:lstStyle/>
            <a:p>
              <a:pPr algn="ctr" defTabSz="931578" fontAlgn="base">
                <a:spcBef>
                  <a:spcPct val="0"/>
                </a:spcBef>
                <a:spcAft>
                  <a:spcPct val="0"/>
                </a:spcAft>
                <a:defRPr/>
              </a:pPr>
              <a:endParaRPr lang="en-US" sz="2400"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sp>
        <p:nvSpPr>
          <p:cNvPr id="35" name="Freeform 29"/>
          <p:cNvSpPr/>
          <p:nvPr/>
        </p:nvSpPr>
        <p:spPr bwMode="auto">
          <a:xfrm>
            <a:off x="269241" y="5589208"/>
            <a:ext cx="6847715" cy="71844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567" kern="0"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Hyperscale</a:t>
            </a:r>
            <a:r>
              <a:rPr lang="en-US" sz="1567"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hardware innovation (scale, GPU, FPGA) </a:t>
            </a:r>
            <a:r>
              <a:rPr lang="mr-IN" sz="1567"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t>
            </a:r>
            <a:r>
              <a:rPr lang="en-US" sz="1567"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Azure Compute </a:t>
            </a:r>
            <a:endParaRPr lang="en-US" sz="1371"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nvGrpSpPr>
          <p:cNvPr id="36" name="Group 35"/>
          <p:cNvGrpSpPr/>
          <p:nvPr/>
        </p:nvGrpSpPr>
        <p:grpSpPr>
          <a:xfrm>
            <a:off x="7134753" y="5529701"/>
            <a:ext cx="5881908" cy="717038"/>
            <a:chOff x="7268450" y="5354848"/>
            <a:chExt cx="5999852" cy="731416"/>
          </a:xfrm>
        </p:grpSpPr>
        <p:sp>
          <p:nvSpPr>
            <p:cNvPr id="37" name="Rectangle 36"/>
            <p:cNvSpPr/>
            <p:nvPr/>
          </p:nvSpPr>
          <p:spPr bwMode="auto">
            <a:xfrm>
              <a:off x="9151452" y="5354848"/>
              <a:ext cx="4116850" cy="731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defRPr/>
              </a:pPr>
              <a:r>
                <a:rPr lang="en-US" sz="1765" kern="0" dirty="0">
                  <a:gradFill>
                    <a:gsLst>
                      <a:gs pos="0">
                        <a:srgbClr val="505050"/>
                      </a:gs>
                      <a:gs pos="100000">
                        <a:srgbClr val="505050"/>
                      </a:gs>
                    </a:gsLst>
                    <a:lin ang="5400000" scaled="0"/>
                  </a:gradFill>
                  <a:latin typeface="Segoe UI Semilight" panose="020B0402040204020203" pitchFamily="34" charset="0"/>
                  <a:ea typeface="Segoe UI" pitchFamily="34" charset="0"/>
                  <a:cs typeface="Segoe UI Semilight" panose="020B0402040204020203" pitchFamily="34" charset="0"/>
                </a:rPr>
                <a:t>Leading hardware, at scale, on demand</a:t>
              </a:r>
            </a:p>
          </p:txBody>
        </p:sp>
        <p:cxnSp>
          <p:nvCxnSpPr>
            <p:cNvPr id="39" name="Straight Arrow Connector 38"/>
            <p:cNvCxnSpPr>
              <a:cxnSpLocks/>
            </p:cNvCxnSpPr>
            <p:nvPr/>
          </p:nvCxnSpPr>
          <p:spPr>
            <a:xfrm flipV="1">
              <a:off x="7268450" y="5719424"/>
              <a:ext cx="1737113" cy="3696"/>
            </a:xfrm>
            <a:prstGeom prst="straightConnector1">
              <a:avLst/>
            </a:prstGeom>
            <a:solidFill>
              <a:srgbClr val="FFFFFF">
                <a:lumMod val="85000"/>
              </a:srgbClr>
            </a:solidFill>
            <a:ln w="19050" cap="flat" cmpd="sng" algn="ctr">
              <a:solidFill>
                <a:schemeClr val="bg1">
                  <a:lumMod val="50000"/>
                </a:schemeClr>
              </a:solidFill>
              <a:prstDash val="solid"/>
              <a:headEnd type="none"/>
              <a:tailEnd type="triangle" w="lg" len="med"/>
            </a:ln>
            <a:effectLst/>
          </p:spPr>
        </p:cxnSp>
      </p:grpSp>
    </p:spTree>
    <p:extLst>
      <p:ext uri="{BB962C8B-B14F-4D97-AF65-F5344CB8AC3E}">
        <p14:creationId xmlns:p14="http://schemas.microsoft.com/office/powerpoint/2010/main" val="2411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Straight Connector 369"/>
          <p:cNvCxnSpPr>
            <a:cxnSpLocks/>
          </p:cNvCxnSpPr>
          <p:nvPr/>
        </p:nvCxnSpPr>
        <p:spPr>
          <a:xfrm flipH="1" flipV="1">
            <a:off x="5951287" y="-314390"/>
            <a:ext cx="107888" cy="124485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9428589" y="2133831"/>
            <a:ext cx="1792596" cy="13112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457385" y="2050840"/>
            <a:ext cx="692971" cy="83820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378509" y="5924423"/>
            <a:ext cx="116186" cy="108925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6479" y="5532293"/>
            <a:ext cx="1402541" cy="39835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572939" y="1647132"/>
            <a:ext cx="768618" cy="42181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167240" y="453272"/>
            <a:ext cx="406655" cy="11784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18323" y="1806019"/>
            <a:ext cx="1680559" cy="28216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18323" y="673197"/>
            <a:ext cx="1726202" cy="112867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2533332" y="673196"/>
            <a:ext cx="1880555" cy="815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01437" y="-5249"/>
            <a:ext cx="348561" cy="67844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9885037" y="459081"/>
            <a:ext cx="1279713" cy="5228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480838" y="469040"/>
            <a:ext cx="1384281" cy="52782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169730" y="-48821"/>
            <a:ext cx="209136" cy="52782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699068" y="478998"/>
            <a:ext cx="791731" cy="132950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a:endCxn id="175" idx="2"/>
          </p:cNvCxnSpPr>
          <p:nvPr/>
        </p:nvCxnSpPr>
        <p:spPr>
          <a:xfrm flipV="1">
            <a:off x="5382801" y="1011781"/>
            <a:ext cx="697485" cy="111790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445188" y="4940984"/>
            <a:ext cx="520766" cy="143573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9968028" y="5604908"/>
            <a:ext cx="1224110" cy="77803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7852808" y="4922795"/>
            <a:ext cx="1619246" cy="1231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183838" y="5623583"/>
            <a:ext cx="1004827" cy="12478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27040" y="3511473"/>
            <a:ext cx="1498809" cy="59753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flipH="1">
            <a:off x="2366096" y="3481596"/>
            <a:ext cx="64732" cy="143407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398132" y="996860"/>
            <a:ext cx="491054" cy="107391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5" idx="2"/>
            <a:endCxn id="268" idx="5"/>
          </p:cNvCxnSpPr>
          <p:nvPr/>
        </p:nvCxnSpPr>
        <p:spPr>
          <a:xfrm>
            <a:off x="6080286" y="1011780"/>
            <a:ext cx="1618780" cy="80170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044204" y="-125442"/>
            <a:ext cx="455928" cy="60257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3"/>
          </p:cNvCxnSpPr>
          <p:nvPr/>
        </p:nvCxnSpPr>
        <p:spPr>
          <a:xfrm flipH="1">
            <a:off x="11114492" y="2160590"/>
            <a:ext cx="1287232" cy="135430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9698308" y="3428483"/>
            <a:ext cx="1531175" cy="39420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flipV="1">
            <a:off x="11171390" y="3416034"/>
            <a:ext cx="24898" cy="220339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201" idx="2"/>
            <a:endCxn id="257" idx="4"/>
          </p:cNvCxnSpPr>
          <p:nvPr/>
        </p:nvCxnSpPr>
        <p:spPr>
          <a:xfrm flipH="1">
            <a:off x="1370210" y="5056549"/>
            <a:ext cx="877383" cy="86994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p:cNvCxnSpPr>
          <p:nvPr/>
        </p:nvCxnSpPr>
        <p:spPr>
          <a:xfrm>
            <a:off x="2366096" y="4945550"/>
            <a:ext cx="1284694" cy="98592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p:cNvCxnSpPr>
          <p:nvPr/>
        </p:nvCxnSpPr>
        <p:spPr>
          <a:xfrm>
            <a:off x="3650789" y="5931476"/>
            <a:ext cx="363498" cy="98094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20913" y="4940570"/>
            <a:ext cx="1314570" cy="99090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p:cNvCxnSpPr>
          <p:nvPr/>
        </p:nvCxnSpPr>
        <p:spPr>
          <a:xfrm>
            <a:off x="4945441" y="4950529"/>
            <a:ext cx="1169118" cy="10792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85450" y="3075773"/>
            <a:ext cx="1201287" cy="103323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50088" y="595362"/>
            <a:ext cx="971775" cy="21699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cxnSpLocks/>
          </p:cNvCxnSpPr>
          <p:nvPr/>
        </p:nvCxnSpPr>
        <p:spPr>
          <a:xfrm flipH="1">
            <a:off x="8209066" y="6133537"/>
            <a:ext cx="75477" cy="88686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36992" y="-17507"/>
            <a:ext cx="294049" cy="7031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103861" y="1695506"/>
            <a:ext cx="746876" cy="746876"/>
            <a:chOff x="2146048" y="1729008"/>
            <a:chExt cx="761852" cy="761852"/>
          </a:xfrm>
        </p:grpSpPr>
        <p:sp>
          <p:nvSpPr>
            <p:cNvPr id="177" name="Oval 176"/>
            <p:cNvSpPr/>
            <p:nvPr/>
          </p:nvSpPr>
          <p:spPr bwMode="auto">
            <a:xfrm>
              <a:off x="2146048"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nvGrpSpPr>
            <p:cNvPr id="178" name="Group 177"/>
            <p:cNvGrpSpPr/>
            <p:nvPr/>
          </p:nvGrpSpPr>
          <p:grpSpPr>
            <a:xfrm>
              <a:off x="2374654" y="1987574"/>
              <a:ext cx="304639" cy="244720"/>
              <a:chOff x="3703676" y="2644877"/>
              <a:chExt cx="304683" cy="244755"/>
            </a:xfrm>
          </p:grpSpPr>
          <p:sp>
            <p:nvSpPr>
              <p:cNvPr id="179"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80" name="Line 51"/>
              <p:cNvSpPr>
                <a:spLocks noChangeShapeType="1"/>
              </p:cNvSpPr>
              <p:nvPr/>
            </p:nvSpPr>
            <p:spPr bwMode="auto">
              <a:xfrm>
                <a:off x="3724859" y="2736130"/>
                <a:ext cx="85311" cy="0"/>
              </a:xfrm>
              <a:prstGeom prst="line">
                <a:avLst/>
              </a:pr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81"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82"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83"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grpSp>
      <p:grpSp>
        <p:nvGrpSpPr>
          <p:cNvPr id="4" name="Group 3"/>
          <p:cNvGrpSpPr/>
          <p:nvPr/>
        </p:nvGrpSpPr>
        <p:grpSpPr>
          <a:xfrm>
            <a:off x="5722563" y="574312"/>
            <a:ext cx="746876" cy="746876"/>
            <a:chOff x="5837312" y="585332"/>
            <a:chExt cx="761852" cy="761852"/>
          </a:xfrm>
        </p:grpSpPr>
        <p:sp>
          <p:nvSpPr>
            <p:cNvPr id="173" name="Oval 172"/>
            <p:cNvSpPr/>
            <p:nvPr/>
          </p:nvSpPr>
          <p:spPr bwMode="auto">
            <a:xfrm>
              <a:off x="5837312" y="585332"/>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74"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75"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grpSp>
        <p:nvGrpSpPr>
          <p:cNvPr id="7" name="Group 6"/>
          <p:cNvGrpSpPr/>
          <p:nvPr/>
        </p:nvGrpSpPr>
        <p:grpSpPr>
          <a:xfrm>
            <a:off x="5722563" y="5543275"/>
            <a:ext cx="746876" cy="746876"/>
            <a:chOff x="5837312" y="5653933"/>
            <a:chExt cx="761852" cy="761852"/>
          </a:xfrm>
        </p:grpSpPr>
        <p:sp>
          <p:nvSpPr>
            <p:cNvPr id="169" name="Oval 168"/>
            <p:cNvSpPr/>
            <p:nvPr/>
          </p:nvSpPr>
          <p:spPr bwMode="auto">
            <a:xfrm>
              <a:off x="5837312" y="5653933"/>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70" name="Oval 169"/>
            <p:cNvSpPr/>
            <p:nvPr/>
          </p:nvSpPr>
          <p:spPr bwMode="auto">
            <a:xfrm>
              <a:off x="6072456" y="5889277"/>
              <a:ext cx="185879" cy="185879"/>
            </a:xfrm>
            <a:prstGeom prst="ellipse">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cxnSp>
          <p:nvCxnSpPr>
            <p:cNvPr id="171" name="Straight Connector 170"/>
            <p:cNvCxnSpPr/>
            <p:nvPr/>
          </p:nvCxnSpPr>
          <p:spPr>
            <a:xfrm>
              <a:off x="6230397" y="6046818"/>
              <a:ext cx="133623" cy="133623"/>
            </a:xfrm>
            <a:prstGeom prst="line">
              <a:avLst/>
            </a:prstGeom>
            <a:solidFill>
              <a:srgbClr val="F8F8F8"/>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 name="Group 4"/>
          <p:cNvGrpSpPr/>
          <p:nvPr/>
        </p:nvGrpSpPr>
        <p:grpSpPr>
          <a:xfrm>
            <a:off x="9007659" y="1695506"/>
            <a:ext cx="746876" cy="746876"/>
            <a:chOff x="9188281" y="1729008"/>
            <a:chExt cx="761852" cy="761852"/>
          </a:xfrm>
        </p:grpSpPr>
        <p:sp>
          <p:nvSpPr>
            <p:cNvPr id="204" name="Oval 203"/>
            <p:cNvSpPr/>
            <p:nvPr/>
          </p:nvSpPr>
          <p:spPr bwMode="auto">
            <a:xfrm>
              <a:off x="9188281"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028" kern="0" dirty="0">
                <a:solidFill>
                  <a:srgbClr val="FF0000"/>
                </a:solidFill>
                <a:latin typeface="Segoe UI Semilight"/>
              </a:endParaRPr>
            </a:p>
          </p:txBody>
        </p:sp>
        <p:grpSp>
          <p:nvGrpSpPr>
            <p:cNvPr id="205" name="Group 4"/>
            <p:cNvGrpSpPr>
              <a:grpSpLocks noChangeAspect="1"/>
            </p:cNvGrpSpPr>
            <p:nvPr/>
          </p:nvGrpSpPr>
          <p:grpSpPr bwMode="auto">
            <a:xfrm>
              <a:off x="9424068" y="1961636"/>
              <a:ext cx="292084" cy="294692"/>
              <a:chOff x="5885" y="1310"/>
              <a:chExt cx="224" cy="226"/>
            </a:xfrm>
          </p:grpSpPr>
          <p:sp>
            <p:nvSpPr>
              <p:cNvPr id="206" name="Freeform 5"/>
              <p:cNvSpPr>
                <a:spLocks/>
              </p:cNvSpPr>
              <p:nvPr/>
            </p:nvSpPr>
            <p:spPr bwMode="auto">
              <a:xfrm>
                <a:off x="5885" y="1377"/>
                <a:ext cx="224" cy="120"/>
              </a:xfrm>
              <a:custGeom>
                <a:avLst/>
                <a:gdLst>
                  <a:gd name="T0" fmla="*/ 0 w 308"/>
                  <a:gd name="T1" fmla="*/ 41 h 165"/>
                  <a:gd name="T2" fmla="*/ 41 w 308"/>
                  <a:gd name="T3" fmla="*/ 0 h 165"/>
                  <a:gd name="T4" fmla="*/ 267 w 308"/>
                  <a:gd name="T5" fmla="*/ 0 h 165"/>
                  <a:gd name="T6" fmla="*/ 308 w 308"/>
                  <a:gd name="T7" fmla="*/ 41 h 165"/>
                  <a:gd name="T8" fmla="*/ 308 w 308"/>
                  <a:gd name="T9" fmla="*/ 165 h 165"/>
                  <a:gd name="T10" fmla="*/ 0 w 308"/>
                  <a:gd name="T11" fmla="*/ 165 h 165"/>
                  <a:gd name="T12" fmla="*/ 0 w 308"/>
                  <a:gd name="T13" fmla="*/ 41 h 165"/>
                </a:gdLst>
                <a:ahLst/>
                <a:cxnLst>
                  <a:cxn ang="0">
                    <a:pos x="T0" y="T1"/>
                  </a:cxn>
                  <a:cxn ang="0">
                    <a:pos x="T2" y="T3"/>
                  </a:cxn>
                  <a:cxn ang="0">
                    <a:pos x="T4" y="T5"/>
                  </a:cxn>
                  <a:cxn ang="0">
                    <a:pos x="T6" y="T7"/>
                  </a:cxn>
                  <a:cxn ang="0">
                    <a:pos x="T8" y="T9"/>
                  </a:cxn>
                  <a:cxn ang="0">
                    <a:pos x="T10" y="T11"/>
                  </a:cxn>
                  <a:cxn ang="0">
                    <a:pos x="T12" y="T13"/>
                  </a:cxn>
                </a:cxnLst>
                <a:rect l="0" t="0" r="r" b="b"/>
                <a:pathLst>
                  <a:path w="308" h="165">
                    <a:moveTo>
                      <a:pt x="0" y="41"/>
                    </a:moveTo>
                    <a:cubicBezTo>
                      <a:pt x="0" y="18"/>
                      <a:pt x="18" y="0"/>
                      <a:pt x="41" y="0"/>
                    </a:cubicBezTo>
                    <a:cubicBezTo>
                      <a:pt x="267" y="0"/>
                      <a:pt x="267" y="0"/>
                      <a:pt x="267" y="0"/>
                    </a:cubicBezTo>
                    <a:cubicBezTo>
                      <a:pt x="290" y="0"/>
                      <a:pt x="308" y="18"/>
                      <a:pt x="308" y="41"/>
                    </a:cubicBezTo>
                    <a:cubicBezTo>
                      <a:pt x="308" y="165"/>
                      <a:pt x="308" y="165"/>
                      <a:pt x="308" y="165"/>
                    </a:cubicBezTo>
                    <a:cubicBezTo>
                      <a:pt x="0" y="165"/>
                      <a:pt x="0" y="165"/>
                      <a:pt x="0" y="165"/>
                    </a:cubicBezTo>
                    <a:lnTo>
                      <a:pt x="0" y="41"/>
                    </a:lnTo>
                    <a:close/>
                  </a:path>
                </a:pathLst>
              </a:cu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07" name="Line 6"/>
              <p:cNvSpPr>
                <a:spLocks noChangeShapeType="1"/>
              </p:cNvSpPr>
              <p:nvPr/>
            </p:nvSpPr>
            <p:spPr bwMode="auto">
              <a:xfrm>
                <a:off x="5918" y="1516"/>
                <a:ext cx="158" cy="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08" name="Line 7"/>
              <p:cNvSpPr>
                <a:spLocks noChangeShapeType="1"/>
              </p:cNvSpPr>
              <p:nvPr/>
            </p:nvSpPr>
            <p:spPr bwMode="auto">
              <a:xfrm>
                <a:off x="5942" y="1536"/>
                <a:ext cx="110" cy="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09" name="Line 8"/>
              <p:cNvSpPr>
                <a:spLocks noChangeShapeType="1"/>
              </p:cNvSpPr>
              <p:nvPr/>
            </p:nvSpPr>
            <p:spPr bwMode="auto">
              <a:xfrm flipV="1">
                <a:off x="5997" y="1326"/>
                <a:ext cx="0" cy="5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10" name="Oval 9"/>
              <p:cNvSpPr>
                <a:spLocks noChangeArrowheads="1"/>
              </p:cNvSpPr>
              <p:nvPr/>
            </p:nvSpPr>
            <p:spPr bwMode="auto">
              <a:xfrm>
                <a:off x="5988" y="1310"/>
                <a:ext cx="18" cy="17"/>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11" name="Oval 10"/>
              <p:cNvSpPr>
                <a:spLocks noChangeArrowheads="1"/>
              </p:cNvSpPr>
              <p:nvPr/>
            </p:nvSpPr>
            <p:spPr bwMode="auto">
              <a:xfrm>
                <a:off x="5929" y="1410"/>
                <a:ext cx="31" cy="32"/>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12" name="Oval 11"/>
              <p:cNvSpPr>
                <a:spLocks noChangeArrowheads="1"/>
              </p:cNvSpPr>
              <p:nvPr/>
            </p:nvSpPr>
            <p:spPr bwMode="auto">
              <a:xfrm>
                <a:off x="6034" y="1410"/>
                <a:ext cx="31" cy="32"/>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grpSp>
      <p:grpSp>
        <p:nvGrpSpPr>
          <p:cNvPr id="2" name="Group 1"/>
          <p:cNvGrpSpPr/>
          <p:nvPr/>
        </p:nvGrpSpPr>
        <p:grpSpPr>
          <a:xfrm>
            <a:off x="2000196" y="4555513"/>
            <a:ext cx="746876" cy="746876"/>
            <a:chOff x="2040304" y="4646364"/>
            <a:chExt cx="761852" cy="761852"/>
          </a:xfrm>
        </p:grpSpPr>
        <p:sp>
          <p:nvSpPr>
            <p:cNvPr id="197" name="Oval 196"/>
            <p:cNvSpPr/>
            <p:nvPr/>
          </p:nvSpPr>
          <p:spPr bwMode="auto">
            <a:xfrm>
              <a:off x="2040304"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nvGrpSpPr>
            <p:cNvPr id="198" name="Group 4"/>
            <p:cNvGrpSpPr>
              <a:grpSpLocks noChangeAspect="1"/>
            </p:cNvGrpSpPr>
            <p:nvPr/>
          </p:nvGrpSpPr>
          <p:grpSpPr bwMode="auto">
            <a:xfrm>
              <a:off x="2291073" y="4836817"/>
              <a:ext cx="260313" cy="380945"/>
              <a:chOff x="3526" y="3353"/>
              <a:chExt cx="164" cy="240"/>
            </a:xfrm>
          </p:grpSpPr>
          <p:sp>
            <p:nvSpPr>
              <p:cNvPr id="199"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00"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01"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dirty="0">
                  <a:gradFill>
                    <a:gsLst>
                      <a:gs pos="5439">
                        <a:srgbClr val="F8F8F8"/>
                      </a:gs>
                      <a:gs pos="10000">
                        <a:srgbClr val="F8F8F8"/>
                      </a:gs>
                    </a:gsLst>
                    <a:lin ang="5400000" scaled="0"/>
                  </a:gradFill>
                  <a:latin typeface="Segoe UI Semilight"/>
                </a:endParaRPr>
              </a:p>
            </p:txBody>
          </p:sp>
        </p:grpSp>
      </p:grpSp>
      <p:grpSp>
        <p:nvGrpSpPr>
          <p:cNvPr id="6" name="Group 5"/>
          <p:cNvGrpSpPr/>
          <p:nvPr/>
        </p:nvGrpSpPr>
        <p:grpSpPr>
          <a:xfrm>
            <a:off x="9067451" y="4555513"/>
            <a:ext cx="746876" cy="746876"/>
            <a:chOff x="9249272" y="4646364"/>
            <a:chExt cx="761852" cy="761852"/>
          </a:xfrm>
        </p:grpSpPr>
        <p:sp>
          <p:nvSpPr>
            <p:cNvPr id="164" name="Oval 163"/>
            <p:cNvSpPr/>
            <p:nvPr/>
          </p:nvSpPr>
          <p:spPr bwMode="auto">
            <a:xfrm>
              <a:off x="9249272"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65"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166" name="Oval 25"/>
            <p:cNvSpPr>
              <a:spLocks noChangeArrowheads="1"/>
            </p:cNvSpPr>
            <p:nvPr/>
          </p:nvSpPr>
          <p:spPr bwMode="auto">
            <a:xfrm>
              <a:off x="9532444" y="4933127"/>
              <a:ext cx="195506" cy="188326"/>
            </a:xfrm>
            <a:prstGeom prst="ellipse">
              <a:avLst/>
            </a:pr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167" name="Oval 26"/>
            <p:cNvSpPr>
              <a:spLocks noChangeArrowheads="1"/>
            </p:cNvSpPr>
            <p:nvPr/>
          </p:nvSpPr>
          <p:spPr bwMode="auto">
            <a:xfrm>
              <a:off x="9608542" y="5006590"/>
              <a:ext cx="43313" cy="41398"/>
            </a:xfrm>
            <a:prstGeom prst="ellipse">
              <a:avLst/>
            </a:prstGeom>
            <a:solidFill>
              <a:schemeClr val="accent2"/>
            </a:solidFill>
            <a:ln>
              <a:solidFill>
                <a:schemeClr val="accent3"/>
              </a:solid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grpSp>
      <p:sp>
        <p:nvSpPr>
          <p:cNvPr id="251" name="Oval 250"/>
          <p:cNvSpPr/>
          <p:nvPr/>
        </p:nvSpPr>
        <p:spPr bwMode="auto">
          <a:xfrm>
            <a:off x="4287540" y="562091"/>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52" name="Oval 251"/>
          <p:cNvSpPr/>
          <p:nvPr/>
        </p:nvSpPr>
        <p:spPr bwMode="auto">
          <a:xfrm>
            <a:off x="2420018" y="577417"/>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53" name="Oval 252"/>
          <p:cNvSpPr/>
          <p:nvPr/>
        </p:nvSpPr>
        <p:spPr bwMode="auto">
          <a:xfrm>
            <a:off x="698370" y="1683284"/>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54" name="Oval 253"/>
          <p:cNvSpPr/>
          <p:nvPr/>
        </p:nvSpPr>
        <p:spPr bwMode="auto">
          <a:xfrm>
            <a:off x="698370" y="470374"/>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55" name="Oval 254"/>
          <p:cNvSpPr/>
          <p:nvPr/>
        </p:nvSpPr>
        <p:spPr bwMode="auto">
          <a:xfrm>
            <a:off x="2316658" y="3382397"/>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56" name="Oval 255"/>
          <p:cNvSpPr/>
          <p:nvPr/>
        </p:nvSpPr>
        <p:spPr bwMode="auto">
          <a:xfrm>
            <a:off x="811685" y="3995790"/>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57" name="Oval 256"/>
          <p:cNvSpPr/>
          <p:nvPr/>
        </p:nvSpPr>
        <p:spPr bwMode="auto">
          <a:xfrm>
            <a:off x="1259201" y="5803399"/>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58" name="Oval 257"/>
          <p:cNvSpPr/>
          <p:nvPr/>
        </p:nvSpPr>
        <p:spPr bwMode="auto">
          <a:xfrm>
            <a:off x="3507645" y="5803399"/>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59" name="Oval 258"/>
          <p:cNvSpPr/>
          <p:nvPr/>
        </p:nvSpPr>
        <p:spPr bwMode="auto">
          <a:xfrm>
            <a:off x="4805170" y="4835928"/>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60" name="Oval 259"/>
          <p:cNvSpPr/>
          <p:nvPr/>
        </p:nvSpPr>
        <p:spPr bwMode="auto">
          <a:xfrm>
            <a:off x="8168754" y="6030028"/>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61" name="Oval 260"/>
          <p:cNvSpPr/>
          <p:nvPr/>
        </p:nvSpPr>
        <p:spPr bwMode="auto">
          <a:xfrm>
            <a:off x="9855428" y="6256657"/>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62" name="Oval 261"/>
          <p:cNvSpPr/>
          <p:nvPr/>
        </p:nvSpPr>
        <p:spPr bwMode="auto">
          <a:xfrm>
            <a:off x="11057377" y="5508374"/>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63" name="Oval 262"/>
          <p:cNvSpPr/>
          <p:nvPr/>
        </p:nvSpPr>
        <p:spPr bwMode="auto">
          <a:xfrm>
            <a:off x="9598975" y="3706421"/>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64" name="Oval 263"/>
          <p:cNvSpPr/>
          <p:nvPr/>
        </p:nvSpPr>
        <p:spPr bwMode="auto">
          <a:xfrm>
            <a:off x="11081304" y="3321460"/>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65" name="Oval 264"/>
          <p:cNvSpPr/>
          <p:nvPr/>
        </p:nvSpPr>
        <p:spPr bwMode="auto">
          <a:xfrm>
            <a:off x="9741914" y="880152"/>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66" name="Oval 265"/>
          <p:cNvSpPr/>
          <p:nvPr/>
        </p:nvSpPr>
        <p:spPr bwMode="auto">
          <a:xfrm>
            <a:off x="11026598" y="357060"/>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67" name="Oval 266"/>
          <p:cNvSpPr/>
          <p:nvPr/>
        </p:nvSpPr>
        <p:spPr bwMode="auto">
          <a:xfrm>
            <a:off x="8380865" y="357060"/>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68" name="Oval 267"/>
          <p:cNvSpPr/>
          <p:nvPr/>
        </p:nvSpPr>
        <p:spPr bwMode="auto">
          <a:xfrm>
            <a:off x="7579080" y="1696933"/>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69" name="Oval 268"/>
          <p:cNvSpPr/>
          <p:nvPr/>
        </p:nvSpPr>
        <p:spPr bwMode="auto">
          <a:xfrm>
            <a:off x="5254636" y="2021257"/>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70" name="Oval 269"/>
          <p:cNvSpPr/>
          <p:nvPr/>
        </p:nvSpPr>
        <p:spPr bwMode="auto">
          <a:xfrm>
            <a:off x="7750943" y="4815636"/>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343" name="Oval 342"/>
          <p:cNvSpPr/>
          <p:nvPr/>
        </p:nvSpPr>
        <p:spPr bwMode="auto">
          <a:xfrm>
            <a:off x="11459624" y="1533818"/>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361" name="Oval 360"/>
          <p:cNvSpPr/>
          <p:nvPr/>
        </p:nvSpPr>
        <p:spPr bwMode="auto">
          <a:xfrm>
            <a:off x="3080285" y="2834565"/>
            <a:ext cx="226629" cy="226629"/>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14" name="Rectangle 213"/>
          <p:cNvSpPr/>
          <p:nvPr/>
        </p:nvSpPr>
        <p:spPr bwMode="auto">
          <a:xfrm>
            <a:off x="2850738" y="1909912"/>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lnSpc>
                <a:spcPct val="90000"/>
              </a:lnSpc>
              <a:spcBef>
                <a:spcPts val="294"/>
              </a:spcBef>
              <a:spcAft>
                <a:spcPts val="588"/>
              </a:spcAft>
              <a:defRPr/>
            </a:pPr>
            <a:r>
              <a:rPr lang="en-US" sz="1961" kern="0" spc="49" dirty="0">
                <a:solidFill>
                  <a:srgbClr val="353535"/>
                </a:solidFill>
                <a:latin typeface="Segoe UI Semibold" panose="020B0702040204020203" pitchFamily="34" charset="0"/>
                <a:cs typeface="Segoe UI Semibold" panose="020B0702040204020203" pitchFamily="34" charset="0"/>
              </a:rPr>
              <a:t>Language</a:t>
            </a:r>
          </a:p>
        </p:txBody>
      </p:sp>
      <p:sp>
        <p:nvSpPr>
          <p:cNvPr id="215" name="Rectangle 214"/>
          <p:cNvSpPr/>
          <p:nvPr/>
        </p:nvSpPr>
        <p:spPr bwMode="auto">
          <a:xfrm>
            <a:off x="6478875" y="788719"/>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lnSpc>
                <a:spcPct val="90000"/>
              </a:lnSpc>
              <a:spcBef>
                <a:spcPts val="294"/>
              </a:spcBef>
              <a:spcAft>
                <a:spcPts val="588"/>
              </a:spcAft>
              <a:defRPr/>
            </a:pPr>
            <a:r>
              <a:rPr lang="en-US" sz="1961" kern="0" spc="49" dirty="0">
                <a:solidFill>
                  <a:srgbClr val="353535"/>
                </a:solidFill>
                <a:latin typeface="Segoe UI Semibold" panose="020B0702040204020203" pitchFamily="34" charset="0"/>
                <a:cs typeface="Segoe UI Semibold" panose="020B0702040204020203" pitchFamily="34" charset="0"/>
              </a:rPr>
              <a:t>Speech</a:t>
            </a:r>
          </a:p>
        </p:txBody>
      </p:sp>
      <p:sp>
        <p:nvSpPr>
          <p:cNvPr id="216" name="Rectangle 215"/>
          <p:cNvSpPr/>
          <p:nvPr/>
        </p:nvSpPr>
        <p:spPr bwMode="auto">
          <a:xfrm>
            <a:off x="6491323" y="5757682"/>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lnSpc>
                <a:spcPct val="90000"/>
              </a:lnSpc>
              <a:spcBef>
                <a:spcPts val="294"/>
              </a:spcBef>
              <a:spcAft>
                <a:spcPts val="588"/>
              </a:spcAft>
              <a:defRPr/>
            </a:pPr>
            <a:r>
              <a:rPr lang="en-US" sz="1961" kern="0" spc="49" dirty="0">
                <a:solidFill>
                  <a:srgbClr val="353535"/>
                </a:solidFill>
                <a:latin typeface="Segoe UI Semibold" panose="020B0702040204020203" pitchFamily="34" charset="0"/>
                <a:cs typeface="Segoe UI Semibold" panose="020B0702040204020203" pitchFamily="34" charset="0"/>
              </a:rPr>
              <a:t>Search</a:t>
            </a:r>
          </a:p>
        </p:txBody>
      </p:sp>
      <p:sp>
        <p:nvSpPr>
          <p:cNvPr id="218" name="Rectangle 217"/>
          <p:cNvSpPr/>
          <p:nvPr/>
        </p:nvSpPr>
        <p:spPr bwMode="auto">
          <a:xfrm>
            <a:off x="9766040" y="1909912"/>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lnSpc>
                <a:spcPct val="90000"/>
              </a:lnSpc>
              <a:spcBef>
                <a:spcPts val="294"/>
              </a:spcBef>
              <a:spcAft>
                <a:spcPts val="588"/>
              </a:spcAft>
              <a:defRPr/>
            </a:pPr>
            <a:r>
              <a:rPr lang="en-US" sz="1961" kern="0" spc="49" dirty="0">
                <a:solidFill>
                  <a:srgbClr val="353535"/>
                </a:solidFill>
                <a:latin typeface="Segoe UI Semibold" panose="020B0702040204020203" pitchFamily="34" charset="0"/>
                <a:cs typeface="Segoe UI Semibold" panose="020B0702040204020203" pitchFamily="34" charset="0"/>
              </a:rPr>
              <a:t>Machine </a:t>
            </a:r>
            <a:br>
              <a:rPr lang="en-US" sz="1961" kern="0" spc="49" dirty="0">
                <a:solidFill>
                  <a:srgbClr val="353535"/>
                </a:solidFill>
                <a:latin typeface="Segoe UI Semibold" panose="020B0702040204020203" pitchFamily="34" charset="0"/>
                <a:cs typeface="Segoe UI Semibold" panose="020B0702040204020203" pitchFamily="34" charset="0"/>
              </a:rPr>
            </a:br>
            <a:r>
              <a:rPr lang="en-US" sz="1961" kern="0" spc="49" dirty="0">
                <a:solidFill>
                  <a:srgbClr val="353535"/>
                </a:solidFill>
                <a:latin typeface="Segoe UI Semibold" panose="020B0702040204020203" pitchFamily="34" charset="0"/>
                <a:cs typeface="Segoe UI Semibold" panose="020B0702040204020203" pitchFamily="34" charset="0"/>
              </a:rPr>
              <a:t>Learning</a:t>
            </a:r>
          </a:p>
        </p:txBody>
      </p:sp>
      <p:sp>
        <p:nvSpPr>
          <p:cNvPr id="219" name="Rectangle 218"/>
          <p:cNvSpPr/>
          <p:nvPr/>
        </p:nvSpPr>
        <p:spPr bwMode="auto">
          <a:xfrm>
            <a:off x="2754571" y="4769919"/>
            <a:ext cx="1604766" cy="2178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lnSpc>
                <a:spcPct val="90000"/>
              </a:lnSpc>
              <a:spcBef>
                <a:spcPts val="294"/>
              </a:spcBef>
              <a:spcAft>
                <a:spcPts val="588"/>
              </a:spcAft>
              <a:defRPr/>
            </a:pPr>
            <a:r>
              <a:rPr lang="en-US" sz="1961" kern="0" spc="49" dirty="0">
                <a:solidFill>
                  <a:srgbClr val="353535"/>
                </a:solidFill>
                <a:latin typeface="Segoe UI Semibold" panose="020B0702040204020203" pitchFamily="34" charset="0"/>
                <a:cs typeface="Segoe UI Semibold" panose="020B0702040204020203" pitchFamily="34" charset="0"/>
              </a:rPr>
              <a:t>Knowledge</a:t>
            </a:r>
          </a:p>
        </p:txBody>
      </p:sp>
      <p:sp>
        <p:nvSpPr>
          <p:cNvPr id="250" name="Rectangle 249"/>
          <p:cNvSpPr/>
          <p:nvPr/>
        </p:nvSpPr>
        <p:spPr bwMode="auto">
          <a:xfrm>
            <a:off x="9855428" y="4769919"/>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lnSpc>
                <a:spcPct val="90000"/>
              </a:lnSpc>
              <a:spcBef>
                <a:spcPts val="294"/>
              </a:spcBef>
              <a:spcAft>
                <a:spcPts val="588"/>
              </a:spcAft>
              <a:defRPr/>
            </a:pPr>
            <a:r>
              <a:rPr lang="en-US" sz="1961" kern="0" spc="49" dirty="0">
                <a:solidFill>
                  <a:srgbClr val="353535"/>
                </a:solidFill>
                <a:latin typeface="Segoe UI Semibold" panose="020B0702040204020203" pitchFamily="34" charset="0"/>
                <a:cs typeface="Segoe UI Semibold" panose="020B0702040204020203" pitchFamily="34" charset="0"/>
              </a:rPr>
              <a:t>Vision</a:t>
            </a:r>
          </a:p>
        </p:txBody>
      </p:sp>
      <p:sp>
        <p:nvSpPr>
          <p:cNvPr id="319" name="Rectangle 318"/>
          <p:cNvSpPr/>
          <p:nvPr/>
        </p:nvSpPr>
        <p:spPr bwMode="auto">
          <a:xfrm>
            <a:off x="11314559" y="3315127"/>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Spell </a:t>
            </a:r>
            <a:br>
              <a:rPr lang="en-US" sz="1175" kern="0" spc="49" dirty="0">
                <a:solidFill>
                  <a:srgbClr val="353535"/>
                </a:solidFill>
                <a:latin typeface="Segoe UI Semilight"/>
                <a:cs typeface="Segoe UI Semibold" panose="020B0702040204020203" pitchFamily="34" charset="0"/>
              </a:rPr>
            </a:br>
            <a:r>
              <a:rPr lang="en-US" sz="1175" kern="0" spc="49" dirty="0">
                <a:solidFill>
                  <a:srgbClr val="353535"/>
                </a:solidFill>
                <a:latin typeface="Segoe UI Semilight"/>
                <a:cs typeface="Segoe UI Semibold" panose="020B0702040204020203" pitchFamily="34" charset="0"/>
              </a:rPr>
              <a:t>check</a:t>
            </a:r>
          </a:p>
        </p:txBody>
      </p:sp>
      <p:sp>
        <p:nvSpPr>
          <p:cNvPr id="320" name="Rectangle 319"/>
          <p:cNvSpPr/>
          <p:nvPr/>
        </p:nvSpPr>
        <p:spPr bwMode="auto">
          <a:xfrm>
            <a:off x="9850089" y="238052"/>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Speech API </a:t>
            </a:r>
          </a:p>
        </p:txBody>
      </p:sp>
      <p:sp>
        <p:nvSpPr>
          <p:cNvPr id="321" name="Rectangle 320"/>
          <p:cNvSpPr/>
          <p:nvPr/>
        </p:nvSpPr>
        <p:spPr bwMode="auto">
          <a:xfrm>
            <a:off x="870202" y="437483"/>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Entity linking</a:t>
            </a:r>
          </a:p>
        </p:txBody>
      </p:sp>
      <p:sp>
        <p:nvSpPr>
          <p:cNvPr id="322" name="Rectangle 321"/>
          <p:cNvSpPr/>
          <p:nvPr/>
        </p:nvSpPr>
        <p:spPr bwMode="auto">
          <a:xfrm>
            <a:off x="5451279" y="1979083"/>
            <a:ext cx="194877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Recommendation </a:t>
            </a:r>
            <a:br>
              <a:rPr lang="en-US" sz="1175" kern="0" spc="49" dirty="0">
                <a:solidFill>
                  <a:srgbClr val="353535"/>
                </a:solidFill>
                <a:latin typeface="Segoe UI Semilight"/>
                <a:cs typeface="Segoe UI Semibold" panose="020B0702040204020203" pitchFamily="34" charset="0"/>
              </a:rPr>
            </a:br>
            <a:r>
              <a:rPr lang="en-US" sz="1175" kern="0" spc="49" dirty="0">
                <a:solidFill>
                  <a:srgbClr val="353535"/>
                </a:solidFill>
                <a:latin typeface="Segoe UI Semilight"/>
                <a:cs typeface="Segoe UI Semibold" panose="020B0702040204020203" pitchFamily="34" charset="0"/>
              </a:rPr>
              <a:t>API</a:t>
            </a:r>
          </a:p>
        </p:txBody>
      </p:sp>
      <p:sp>
        <p:nvSpPr>
          <p:cNvPr id="323" name="Rectangle 322"/>
          <p:cNvSpPr/>
          <p:nvPr/>
        </p:nvSpPr>
        <p:spPr bwMode="auto">
          <a:xfrm>
            <a:off x="5003129" y="4749398"/>
            <a:ext cx="1697533"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Bing </a:t>
            </a:r>
            <a:br>
              <a:rPr lang="en-US" sz="1175" kern="0" spc="49" dirty="0">
                <a:solidFill>
                  <a:srgbClr val="353535"/>
                </a:solidFill>
                <a:latin typeface="Segoe UI Semilight"/>
                <a:cs typeface="Segoe UI Semibold" panose="020B0702040204020203" pitchFamily="34" charset="0"/>
              </a:rPr>
            </a:br>
            <a:r>
              <a:rPr lang="en-US" sz="1175" kern="0" spc="49" dirty="0">
                <a:solidFill>
                  <a:srgbClr val="353535"/>
                </a:solidFill>
                <a:latin typeface="Segoe UI Semilight"/>
                <a:cs typeface="Segoe UI Semibold" panose="020B0702040204020203" pitchFamily="34" charset="0"/>
              </a:rPr>
              <a:t>autosuggest</a:t>
            </a:r>
          </a:p>
        </p:txBody>
      </p:sp>
      <p:sp>
        <p:nvSpPr>
          <p:cNvPr id="324" name="Rectangle 323"/>
          <p:cNvSpPr/>
          <p:nvPr/>
        </p:nvSpPr>
        <p:spPr bwMode="auto">
          <a:xfrm>
            <a:off x="6059996" y="4749398"/>
            <a:ext cx="168046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algn="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Computer </a:t>
            </a:r>
            <a:br>
              <a:rPr lang="en-US" sz="1175" kern="0" spc="49" dirty="0">
                <a:solidFill>
                  <a:srgbClr val="353535"/>
                </a:solidFill>
                <a:latin typeface="Segoe UI Semilight"/>
                <a:cs typeface="Segoe UI Semibold" panose="020B0702040204020203" pitchFamily="34" charset="0"/>
              </a:rPr>
            </a:br>
            <a:r>
              <a:rPr lang="en-US" sz="1175" kern="0" spc="49" dirty="0">
                <a:solidFill>
                  <a:srgbClr val="353535"/>
                </a:solidFill>
                <a:latin typeface="Segoe UI Semilight"/>
                <a:cs typeface="Segoe UI Semibold" panose="020B0702040204020203" pitchFamily="34" charset="0"/>
              </a:rPr>
              <a:t>vision</a:t>
            </a:r>
          </a:p>
        </p:txBody>
      </p:sp>
      <p:sp>
        <p:nvSpPr>
          <p:cNvPr id="325" name="Rectangle 324"/>
          <p:cNvSpPr/>
          <p:nvPr/>
        </p:nvSpPr>
        <p:spPr bwMode="auto">
          <a:xfrm>
            <a:off x="11190073" y="5229680"/>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Emotion</a:t>
            </a:r>
          </a:p>
        </p:txBody>
      </p:sp>
      <p:sp>
        <p:nvSpPr>
          <p:cNvPr id="326" name="Rectangle 325"/>
          <p:cNvSpPr/>
          <p:nvPr/>
        </p:nvSpPr>
        <p:spPr bwMode="auto">
          <a:xfrm>
            <a:off x="110838" y="1944772"/>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Forecasting</a:t>
            </a:r>
          </a:p>
        </p:txBody>
      </p:sp>
      <p:sp>
        <p:nvSpPr>
          <p:cNvPr id="328" name="Rectangle 327"/>
          <p:cNvSpPr/>
          <p:nvPr/>
        </p:nvSpPr>
        <p:spPr bwMode="auto">
          <a:xfrm>
            <a:off x="10683284" y="1371854"/>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Text to </a:t>
            </a:r>
            <a:br>
              <a:rPr lang="en-US" sz="1175" kern="0" spc="49" dirty="0">
                <a:solidFill>
                  <a:srgbClr val="353535"/>
                </a:solidFill>
                <a:latin typeface="Segoe UI Semilight"/>
                <a:cs typeface="Segoe UI Semibold" panose="020B0702040204020203" pitchFamily="34" charset="0"/>
              </a:rPr>
            </a:br>
            <a:r>
              <a:rPr lang="en-US" sz="1175" kern="0" spc="49" dirty="0">
                <a:solidFill>
                  <a:srgbClr val="353535"/>
                </a:solidFill>
                <a:latin typeface="Segoe UI Semilight"/>
                <a:cs typeface="Segoe UI Semibold" panose="020B0702040204020203" pitchFamily="34" charset="0"/>
              </a:rPr>
              <a:t>speech</a:t>
            </a:r>
          </a:p>
        </p:txBody>
      </p:sp>
      <p:sp>
        <p:nvSpPr>
          <p:cNvPr id="329" name="Rectangle 328"/>
          <p:cNvSpPr/>
          <p:nvPr/>
        </p:nvSpPr>
        <p:spPr bwMode="auto">
          <a:xfrm>
            <a:off x="1218762" y="3211746"/>
            <a:ext cx="168046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Thumbnail generation</a:t>
            </a:r>
          </a:p>
        </p:txBody>
      </p:sp>
      <p:sp>
        <p:nvSpPr>
          <p:cNvPr id="330" name="Rectangle 329"/>
          <p:cNvSpPr/>
          <p:nvPr/>
        </p:nvSpPr>
        <p:spPr bwMode="auto">
          <a:xfrm>
            <a:off x="1455283" y="5788100"/>
            <a:ext cx="1697533"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Anomaly</a:t>
            </a:r>
            <a:br>
              <a:rPr lang="en-US" sz="1175" kern="0" spc="49" dirty="0">
                <a:solidFill>
                  <a:srgbClr val="353535"/>
                </a:solidFill>
                <a:latin typeface="Segoe UI Semilight"/>
                <a:cs typeface="Segoe UI Semibold" panose="020B0702040204020203" pitchFamily="34" charset="0"/>
              </a:rPr>
            </a:br>
            <a:r>
              <a:rPr lang="en-US" sz="1175" kern="0" spc="49" dirty="0">
                <a:solidFill>
                  <a:srgbClr val="353535"/>
                </a:solidFill>
                <a:latin typeface="Segoe UI Semilight"/>
                <a:cs typeface="Segoe UI Semibold" panose="020B0702040204020203" pitchFamily="34" charset="0"/>
              </a:rPr>
              <a:t>detection</a:t>
            </a:r>
          </a:p>
        </p:txBody>
      </p:sp>
      <p:sp>
        <p:nvSpPr>
          <p:cNvPr id="331" name="Rectangle 330"/>
          <p:cNvSpPr/>
          <p:nvPr/>
        </p:nvSpPr>
        <p:spPr bwMode="auto">
          <a:xfrm>
            <a:off x="7754265" y="1758296"/>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Custom recognition (CRIS)</a:t>
            </a:r>
          </a:p>
        </p:txBody>
      </p:sp>
      <p:sp>
        <p:nvSpPr>
          <p:cNvPr id="332" name="Rectangle 331"/>
          <p:cNvSpPr/>
          <p:nvPr/>
        </p:nvSpPr>
        <p:spPr bwMode="auto">
          <a:xfrm>
            <a:off x="8542990" y="151924"/>
            <a:ext cx="168046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Bing </a:t>
            </a:r>
            <a:br>
              <a:rPr lang="en-US" sz="1175" kern="0" spc="49" dirty="0">
                <a:solidFill>
                  <a:srgbClr val="353535"/>
                </a:solidFill>
                <a:latin typeface="Segoe UI Semilight"/>
                <a:cs typeface="Segoe UI Semibold" panose="020B0702040204020203" pitchFamily="34" charset="0"/>
              </a:rPr>
            </a:br>
            <a:r>
              <a:rPr lang="en-US" sz="1175" kern="0" spc="49" dirty="0">
                <a:solidFill>
                  <a:srgbClr val="353535"/>
                </a:solidFill>
                <a:latin typeface="Segoe UI Semilight"/>
                <a:cs typeface="Segoe UI Semibold" panose="020B0702040204020203" pitchFamily="34" charset="0"/>
              </a:rPr>
              <a:t>image search</a:t>
            </a:r>
          </a:p>
        </p:txBody>
      </p:sp>
      <p:sp>
        <p:nvSpPr>
          <p:cNvPr id="333" name="Rectangle 332"/>
          <p:cNvSpPr/>
          <p:nvPr/>
        </p:nvSpPr>
        <p:spPr bwMode="auto">
          <a:xfrm>
            <a:off x="185530" y="4273415"/>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Web language model</a:t>
            </a:r>
          </a:p>
        </p:txBody>
      </p:sp>
      <p:sp>
        <p:nvSpPr>
          <p:cNvPr id="335" name="Rectangle 334"/>
          <p:cNvSpPr/>
          <p:nvPr/>
        </p:nvSpPr>
        <p:spPr bwMode="auto">
          <a:xfrm>
            <a:off x="4517634" y="525129"/>
            <a:ext cx="1697655"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Customer feedback </a:t>
            </a:r>
            <a:br>
              <a:rPr lang="en-US" sz="1175" kern="0" spc="49" dirty="0">
                <a:solidFill>
                  <a:srgbClr val="353535"/>
                </a:solidFill>
                <a:latin typeface="Segoe UI Semilight"/>
                <a:cs typeface="Segoe UI Semibold" panose="020B0702040204020203" pitchFamily="34" charset="0"/>
              </a:rPr>
            </a:br>
            <a:r>
              <a:rPr lang="en-US" sz="1175" kern="0" spc="49" dirty="0">
                <a:solidFill>
                  <a:srgbClr val="353535"/>
                </a:solidFill>
                <a:latin typeface="Segoe UI Semilight"/>
                <a:cs typeface="Segoe UI Semibold" panose="020B0702040204020203" pitchFamily="34" charset="0"/>
              </a:rPr>
              <a:t>analysis</a:t>
            </a:r>
          </a:p>
        </p:txBody>
      </p:sp>
      <p:sp>
        <p:nvSpPr>
          <p:cNvPr id="336" name="Rectangle 335"/>
          <p:cNvSpPr/>
          <p:nvPr/>
        </p:nvSpPr>
        <p:spPr bwMode="auto">
          <a:xfrm>
            <a:off x="8974227" y="3240689"/>
            <a:ext cx="168046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Academic knowledge</a:t>
            </a:r>
          </a:p>
        </p:txBody>
      </p:sp>
      <p:sp>
        <p:nvSpPr>
          <p:cNvPr id="337" name="Rectangle 336"/>
          <p:cNvSpPr/>
          <p:nvPr/>
        </p:nvSpPr>
        <p:spPr bwMode="auto">
          <a:xfrm>
            <a:off x="8326900" y="5991066"/>
            <a:ext cx="1428578"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OCR, tagging, captioning</a:t>
            </a:r>
          </a:p>
        </p:txBody>
      </p:sp>
      <p:sp>
        <p:nvSpPr>
          <p:cNvPr id="338" name="Rectangle 337"/>
          <p:cNvSpPr/>
          <p:nvPr/>
        </p:nvSpPr>
        <p:spPr bwMode="auto">
          <a:xfrm>
            <a:off x="3696030" y="5838902"/>
            <a:ext cx="168046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Sentiment </a:t>
            </a:r>
            <a:br>
              <a:rPr lang="en-US" sz="1175" kern="0" spc="49" dirty="0">
                <a:solidFill>
                  <a:srgbClr val="353535"/>
                </a:solidFill>
                <a:latin typeface="Segoe UI Semilight"/>
                <a:cs typeface="Segoe UI Semibold" panose="020B0702040204020203" pitchFamily="34" charset="0"/>
              </a:rPr>
            </a:br>
            <a:r>
              <a:rPr lang="en-US" sz="1175" kern="0" spc="49" dirty="0">
                <a:solidFill>
                  <a:srgbClr val="353535"/>
                </a:solidFill>
                <a:latin typeface="Segoe UI Semilight"/>
                <a:cs typeface="Segoe UI Semibold" panose="020B0702040204020203" pitchFamily="34" charset="0"/>
              </a:rPr>
              <a:t>scoring</a:t>
            </a:r>
          </a:p>
        </p:txBody>
      </p:sp>
      <p:sp>
        <p:nvSpPr>
          <p:cNvPr id="339" name="Rectangle 338"/>
          <p:cNvSpPr/>
          <p:nvPr/>
        </p:nvSpPr>
        <p:spPr bwMode="auto">
          <a:xfrm>
            <a:off x="2463620" y="860987"/>
            <a:ext cx="168046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Bing</a:t>
            </a:r>
            <a:br>
              <a:rPr lang="en-US" sz="1175" kern="0" spc="49" dirty="0">
                <a:solidFill>
                  <a:srgbClr val="353535"/>
                </a:solidFill>
                <a:latin typeface="Segoe UI Semilight"/>
                <a:cs typeface="Segoe UI Semibold" panose="020B0702040204020203" pitchFamily="34" charset="0"/>
              </a:rPr>
            </a:br>
            <a:r>
              <a:rPr lang="en-US" sz="1175" kern="0" spc="49" dirty="0">
                <a:solidFill>
                  <a:srgbClr val="353535"/>
                </a:solidFill>
                <a:latin typeface="Segoe UI Semilight"/>
                <a:cs typeface="Segoe UI Semibold" panose="020B0702040204020203" pitchFamily="34" charset="0"/>
              </a:rPr>
              <a:t>news search</a:t>
            </a:r>
          </a:p>
        </p:txBody>
      </p:sp>
      <p:sp>
        <p:nvSpPr>
          <p:cNvPr id="342" name="Rectangle 341"/>
          <p:cNvSpPr/>
          <p:nvPr/>
        </p:nvSpPr>
        <p:spPr bwMode="auto">
          <a:xfrm>
            <a:off x="10044803" y="6287556"/>
            <a:ext cx="1697655"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Bing</a:t>
            </a:r>
            <a:br>
              <a:rPr lang="en-US" sz="1175" kern="0" spc="49" dirty="0">
                <a:solidFill>
                  <a:srgbClr val="353535"/>
                </a:solidFill>
                <a:latin typeface="Segoe UI Semilight"/>
                <a:cs typeface="Segoe UI Semibold" panose="020B0702040204020203" pitchFamily="34" charset="0"/>
              </a:rPr>
            </a:br>
            <a:r>
              <a:rPr lang="en-US" sz="1175" kern="0" spc="49" dirty="0">
                <a:solidFill>
                  <a:srgbClr val="353535"/>
                </a:solidFill>
                <a:latin typeface="Segoe UI Semilight"/>
                <a:cs typeface="Segoe UI Semibold" panose="020B0702040204020203" pitchFamily="34" charset="0"/>
              </a:rPr>
              <a:t>web search</a:t>
            </a:r>
          </a:p>
        </p:txBody>
      </p:sp>
      <p:sp>
        <p:nvSpPr>
          <p:cNvPr id="363" name="Rectangle 362"/>
          <p:cNvSpPr/>
          <p:nvPr/>
        </p:nvSpPr>
        <p:spPr bwMode="auto">
          <a:xfrm>
            <a:off x="3204090" y="2599392"/>
            <a:ext cx="1948770" cy="3180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179259" bIns="45713" numCol="1" rtlCol="0" anchor="ctr" anchorCtr="0" compatLnSpc="1">
            <a:prstTxWarp prst="textNoShape">
              <a:avLst/>
            </a:prstTxWarp>
          </a:bodyPr>
          <a:lstStyle/>
          <a:p>
            <a:pPr defTabSz="913927" fontAlgn="base">
              <a:lnSpc>
                <a:spcPct val="90000"/>
              </a:lnSpc>
              <a:spcBef>
                <a:spcPts val="588"/>
              </a:spcBef>
              <a:spcAft>
                <a:spcPts val="588"/>
              </a:spcAft>
              <a:defRPr/>
            </a:pPr>
            <a:r>
              <a:rPr lang="en-US" sz="1175" kern="0" spc="49" dirty="0">
                <a:solidFill>
                  <a:srgbClr val="353535"/>
                </a:solidFill>
                <a:latin typeface="Segoe UI Semilight"/>
                <a:cs typeface="Segoe UI Semibold" panose="020B0702040204020203" pitchFamily="34" charset="0"/>
              </a:rPr>
              <a:t>Text analytics</a:t>
            </a:r>
          </a:p>
        </p:txBody>
      </p:sp>
      <p:sp>
        <p:nvSpPr>
          <p:cNvPr id="234" name="Rectangle 233"/>
          <p:cNvSpPr/>
          <p:nvPr/>
        </p:nvSpPr>
        <p:spPr bwMode="auto">
          <a:xfrm>
            <a:off x="3697822" y="3148666"/>
            <a:ext cx="4796357" cy="2860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defTabSz="913927" fontAlgn="base">
              <a:spcBef>
                <a:spcPct val="0"/>
              </a:spcBef>
              <a:spcAft>
                <a:spcPct val="0"/>
              </a:spcAft>
              <a:defRPr/>
            </a:pPr>
            <a:r>
              <a:rPr lang="en-US" sz="3920" kern="0" dirty="0">
                <a:solidFill>
                  <a:srgbClr val="353535"/>
                </a:solidFill>
                <a:latin typeface="Segoe UI Light"/>
              </a:rPr>
              <a:t>Cognitive Services APIs</a:t>
            </a:r>
          </a:p>
        </p:txBody>
      </p:sp>
      <p:grpSp>
        <p:nvGrpSpPr>
          <p:cNvPr id="10" name="Group 4"/>
          <p:cNvGrpSpPr>
            <a:grpSpLocks noChangeAspect="1"/>
          </p:cNvGrpSpPr>
          <p:nvPr/>
        </p:nvGrpSpPr>
        <p:grpSpPr bwMode="auto">
          <a:xfrm>
            <a:off x="5582454" y="3723541"/>
            <a:ext cx="1027093" cy="645403"/>
            <a:chOff x="4440" y="2205"/>
            <a:chExt cx="1332" cy="837"/>
          </a:xfrm>
          <a:solidFill>
            <a:schemeClr val="tx1"/>
          </a:solidFill>
        </p:grpSpPr>
        <p:sp>
          <p:nvSpPr>
            <p:cNvPr id="13"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Tree>
    <p:extLst>
      <p:ext uri="{BB962C8B-B14F-4D97-AF65-F5344CB8AC3E}">
        <p14:creationId xmlns:p14="http://schemas.microsoft.com/office/powerpoint/2010/main" val="210595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058649" y="142109"/>
            <a:ext cx="74702" cy="63496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1888" y="3429000"/>
            <a:ext cx="1172822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43941" y="216811"/>
            <a:ext cx="2614572"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Intelligent apps</a:t>
            </a:r>
            <a:endParaRPr lang="en-GB" sz="2353" dirty="0" err="1">
              <a:gradFill>
                <a:gsLst>
                  <a:gs pos="2917">
                    <a:srgbClr val="353535"/>
                  </a:gs>
                  <a:gs pos="30000">
                    <a:srgbClr val="353535"/>
                  </a:gs>
                </a:gsLst>
                <a:lin ang="5400000" scaled="0"/>
              </a:gradFill>
              <a:latin typeface="Segoe UI Semilight"/>
            </a:endParaRPr>
          </a:p>
        </p:txBody>
      </p:sp>
      <p:sp>
        <p:nvSpPr>
          <p:cNvPr id="11" name="TextBox 10"/>
          <p:cNvSpPr txBox="1"/>
          <p:nvPr/>
        </p:nvSpPr>
        <p:spPr>
          <a:xfrm>
            <a:off x="343941" y="3578404"/>
            <a:ext cx="4183316"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Apps using natural language</a:t>
            </a:r>
            <a:endParaRPr lang="en-GB" sz="2353" dirty="0" err="1">
              <a:gradFill>
                <a:gsLst>
                  <a:gs pos="2917">
                    <a:srgbClr val="353535"/>
                  </a:gs>
                  <a:gs pos="30000">
                    <a:srgbClr val="353535"/>
                  </a:gs>
                </a:gsLst>
                <a:lin ang="5400000" scaled="0"/>
              </a:gradFill>
              <a:latin typeface="Segoe UI Semilight"/>
            </a:endParaRPr>
          </a:p>
        </p:txBody>
      </p:sp>
      <p:sp>
        <p:nvSpPr>
          <p:cNvPr id="12" name="TextBox 11"/>
          <p:cNvSpPr txBox="1"/>
          <p:nvPr/>
        </p:nvSpPr>
        <p:spPr>
          <a:xfrm>
            <a:off x="6245404" y="216811"/>
            <a:ext cx="4706230"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Apps loosely-coupled with bots</a:t>
            </a:r>
            <a:endParaRPr lang="en-GB" sz="2353" dirty="0" err="1">
              <a:gradFill>
                <a:gsLst>
                  <a:gs pos="2917">
                    <a:srgbClr val="353535"/>
                  </a:gs>
                  <a:gs pos="30000">
                    <a:srgbClr val="353535"/>
                  </a:gs>
                </a:gsLst>
                <a:lin ang="5400000" scaled="0"/>
              </a:gradFill>
              <a:latin typeface="Segoe UI Semilight"/>
            </a:endParaRPr>
          </a:p>
        </p:txBody>
      </p:sp>
      <p:sp>
        <p:nvSpPr>
          <p:cNvPr id="13" name="TextBox 12"/>
          <p:cNvSpPr txBox="1"/>
          <p:nvPr/>
        </p:nvSpPr>
        <p:spPr>
          <a:xfrm>
            <a:off x="6245404" y="3578404"/>
            <a:ext cx="4706230"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Apps tightly-integrated with bots</a:t>
            </a:r>
            <a:endParaRPr lang="en-GB" sz="2353" dirty="0" err="1">
              <a:gradFill>
                <a:gsLst>
                  <a:gs pos="2917">
                    <a:srgbClr val="353535"/>
                  </a:gs>
                  <a:gs pos="30000">
                    <a:srgbClr val="353535"/>
                  </a:gs>
                </a:gsLst>
                <a:lin ang="5400000" scaled="0"/>
              </a:gradFill>
              <a:latin typeface="Segoe UI Semilight"/>
            </a:endParaRPr>
          </a:p>
        </p:txBody>
      </p:sp>
      <p:pic>
        <p:nvPicPr>
          <p:cNvPr id="14" name="Picture 13"/>
          <p:cNvPicPr>
            <a:picLocks noChangeAspect="1"/>
          </p:cNvPicPr>
          <p:nvPr/>
        </p:nvPicPr>
        <p:blipFill>
          <a:blip r:embed="rId2"/>
          <a:stretch>
            <a:fillRect/>
          </a:stretch>
        </p:blipFill>
        <p:spPr>
          <a:xfrm>
            <a:off x="693839" y="1274313"/>
            <a:ext cx="1914775" cy="1486260"/>
          </a:xfrm>
          <a:prstGeom prst="rect">
            <a:avLst/>
          </a:prstGeom>
        </p:spPr>
      </p:pic>
      <p:sp>
        <p:nvSpPr>
          <p:cNvPr id="15" name="Cloud 14"/>
          <p:cNvSpPr/>
          <p:nvPr/>
        </p:nvSpPr>
        <p:spPr bwMode="auto">
          <a:xfrm>
            <a:off x="3556130" y="489940"/>
            <a:ext cx="2315764" cy="1568743"/>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GB" sz="1961" dirty="0">
              <a:gradFill>
                <a:gsLst>
                  <a:gs pos="0">
                    <a:srgbClr val="FFFFFF"/>
                  </a:gs>
                  <a:gs pos="100000">
                    <a:srgbClr val="FFFFFF"/>
                  </a:gs>
                </a:gsLst>
                <a:lin ang="5400000" scaled="0"/>
              </a:gradFill>
              <a:latin typeface="Segoe UI Semilight"/>
            </a:endParaRPr>
          </a:p>
        </p:txBody>
      </p:sp>
      <p:grpSp>
        <p:nvGrpSpPr>
          <p:cNvPr id="16" name="Group 15"/>
          <p:cNvGrpSpPr/>
          <p:nvPr/>
        </p:nvGrpSpPr>
        <p:grpSpPr>
          <a:xfrm>
            <a:off x="4200048" y="1220615"/>
            <a:ext cx="881298" cy="626144"/>
            <a:chOff x="952844" y="5207898"/>
            <a:chExt cx="2001768" cy="1616922"/>
          </a:xfrm>
        </p:grpSpPr>
        <p:grpSp>
          <p:nvGrpSpPr>
            <p:cNvPr id="17" name="Group 16"/>
            <p:cNvGrpSpPr/>
            <p:nvPr/>
          </p:nvGrpSpPr>
          <p:grpSpPr>
            <a:xfrm>
              <a:off x="952844" y="5207898"/>
              <a:ext cx="1091279" cy="1312689"/>
              <a:chOff x="952844" y="5207898"/>
              <a:chExt cx="1091279" cy="1312689"/>
            </a:xfrm>
          </p:grpSpPr>
          <p:pic>
            <p:nvPicPr>
              <p:cNvPr id="21" name="Picture 20"/>
              <p:cNvPicPr>
                <a:picLocks noChangeAspect="1"/>
              </p:cNvPicPr>
              <p:nvPr/>
            </p:nvPicPr>
            <p:blipFill>
              <a:blip r:embed="rId3"/>
              <a:stretch>
                <a:fillRect/>
              </a:stretch>
            </p:blipFill>
            <p:spPr>
              <a:xfrm>
                <a:off x="952844" y="5316420"/>
                <a:ext cx="1091279" cy="1091279"/>
              </a:xfrm>
              <a:prstGeom prst="rect">
                <a:avLst/>
              </a:prstGeom>
            </p:spPr>
          </p:pic>
          <p:sp>
            <p:nvSpPr>
              <p:cNvPr id="22" name="TextBox 21"/>
              <p:cNvSpPr txBox="1"/>
              <p:nvPr/>
            </p:nvSpPr>
            <p:spPr>
              <a:xfrm>
                <a:off x="985751" y="5207898"/>
                <a:ext cx="999264" cy="1312689"/>
              </a:xfrm>
              <a:prstGeom prst="rect">
                <a:avLst/>
              </a:prstGeom>
              <a:noFill/>
            </p:spPr>
            <p:txBody>
              <a:bodyPr wrap="square" lIns="182854" tIns="146284" rIns="182854" bIns="146284" rtlCol="0" anchor="ctr">
                <a:spAutoFit/>
              </a:bodyPr>
              <a:lstStyle/>
              <a:p>
                <a:pPr algn="ctr" defTabSz="914225">
                  <a:lnSpc>
                    <a:spcPct val="90000"/>
                  </a:lnSpc>
                  <a:spcAft>
                    <a:spcPts val="600"/>
                  </a:spcAft>
                  <a:defRPr/>
                </a:pPr>
                <a:endParaRPr lang="en-US" sz="1568" b="1" kern="0" dirty="0">
                  <a:solidFill>
                    <a:srgbClr val="FFFFFF"/>
                  </a:solidFill>
                  <a:latin typeface="Segoe UI Semibold" panose="020B0702040204020203" pitchFamily="34" charset="0"/>
                  <a:cs typeface="Segoe UI Semibold" panose="020B0702040204020203" pitchFamily="34" charset="0"/>
                </a:endParaRPr>
              </a:p>
            </p:txBody>
          </p:sp>
        </p:grpSp>
        <p:grpSp>
          <p:nvGrpSpPr>
            <p:cNvPr id="18" name="Group 17"/>
            <p:cNvGrpSpPr/>
            <p:nvPr/>
          </p:nvGrpSpPr>
          <p:grpSpPr>
            <a:xfrm>
              <a:off x="1954781" y="5512130"/>
              <a:ext cx="999831" cy="1312690"/>
              <a:chOff x="1954781" y="5512130"/>
              <a:chExt cx="999831" cy="1312690"/>
            </a:xfrm>
          </p:grpSpPr>
          <p:pic>
            <p:nvPicPr>
              <p:cNvPr id="19" name="Picture 18"/>
              <p:cNvPicPr>
                <a:picLocks noChangeAspect="1"/>
              </p:cNvPicPr>
              <p:nvPr/>
            </p:nvPicPr>
            <p:blipFill>
              <a:blip r:embed="rId4"/>
              <a:stretch>
                <a:fillRect/>
              </a:stretch>
            </p:blipFill>
            <p:spPr>
              <a:xfrm>
                <a:off x="1954781" y="5666937"/>
                <a:ext cx="999831" cy="999831"/>
              </a:xfrm>
              <a:prstGeom prst="rect">
                <a:avLst/>
              </a:prstGeom>
            </p:spPr>
          </p:pic>
          <p:sp>
            <p:nvSpPr>
              <p:cNvPr id="20" name="TextBox 19"/>
              <p:cNvSpPr txBox="1"/>
              <p:nvPr/>
            </p:nvSpPr>
            <p:spPr>
              <a:xfrm>
                <a:off x="1965665" y="5512130"/>
                <a:ext cx="961798" cy="1312690"/>
              </a:xfrm>
              <a:prstGeom prst="rect">
                <a:avLst/>
              </a:prstGeom>
              <a:noFill/>
            </p:spPr>
            <p:txBody>
              <a:bodyPr wrap="square" lIns="182854" tIns="146284" rIns="182854" bIns="146284" rtlCol="0" anchor="ctr">
                <a:spAutoFit/>
              </a:bodyPr>
              <a:lstStyle/>
              <a:p>
                <a:pPr algn="ctr" defTabSz="914225">
                  <a:lnSpc>
                    <a:spcPct val="90000"/>
                  </a:lnSpc>
                  <a:spcAft>
                    <a:spcPts val="600"/>
                  </a:spcAft>
                  <a:defRPr/>
                </a:pPr>
                <a:endParaRPr lang="en-US" sz="1568"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grpSp>
      </p:grpSp>
      <p:grpSp>
        <p:nvGrpSpPr>
          <p:cNvPr id="23" name="Group 22"/>
          <p:cNvGrpSpPr/>
          <p:nvPr/>
        </p:nvGrpSpPr>
        <p:grpSpPr>
          <a:xfrm>
            <a:off x="4200048" y="739726"/>
            <a:ext cx="513964" cy="525626"/>
            <a:chOff x="1167239" y="2704730"/>
            <a:chExt cx="1600200" cy="1600200"/>
          </a:xfrm>
        </p:grpSpPr>
        <p:sp>
          <p:nvSpPr>
            <p:cNvPr id="24" name="Rectangle 23"/>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25" name="Group 24"/>
            <p:cNvGrpSpPr/>
            <p:nvPr/>
          </p:nvGrpSpPr>
          <p:grpSpPr>
            <a:xfrm>
              <a:off x="1319640" y="3097901"/>
              <a:ext cx="1295398" cy="813858"/>
              <a:chOff x="1319640" y="2290234"/>
              <a:chExt cx="1295398" cy="813858"/>
            </a:xfrm>
          </p:grpSpPr>
          <p:grpSp>
            <p:nvGrpSpPr>
              <p:cNvPr id="26" name="Group 25"/>
              <p:cNvGrpSpPr/>
              <p:nvPr/>
            </p:nvGrpSpPr>
            <p:grpSpPr>
              <a:xfrm>
                <a:off x="1319640" y="2290234"/>
                <a:ext cx="1295398" cy="813858"/>
                <a:chOff x="5531790" y="639909"/>
                <a:chExt cx="640080" cy="402143"/>
              </a:xfrm>
            </p:grpSpPr>
            <p:sp>
              <p:nvSpPr>
                <p:cNvPr id="31"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32"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sp>
            <p:nvSpPr>
              <p:cNvPr id="27" name="Rectangle 26"/>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28" name="Rectangle 27"/>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29" name="Rectangle 28"/>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30" name="Rectangle 29"/>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nvGrpSpPr>
          <p:cNvPr id="33" name="Group 32"/>
          <p:cNvGrpSpPr/>
          <p:nvPr/>
        </p:nvGrpSpPr>
        <p:grpSpPr>
          <a:xfrm>
            <a:off x="4731209" y="814428"/>
            <a:ext cx="416017" cy="412408"/>
            <a:chOff x="7853141" y="2704730"/>
            <a:chExt cx="1600200" cy="1600200"/>
          </a:xfrm>
        </p:grpSpPr>
        <p:sp>
          <p:nvSpPr>
            <p:cNvPr id="34" name="Rectangle 33"/>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latin typeface="Segoe UI Semilight"/>
              </a:endParaRPr>
            </a:p>
          </p:txBody>
        </p:sp>
        <p:grpSp>
          <p:nvGrpSpPr>
            <p:cNvPr id="35" name="Group 34"/>
            <p:cNvGrpSpPr/>
            <p:nvPr/>
          </p:nvGrpSpPr>
          <p:grpSpPr>
            <a:xfrm>
              <a:off x="8156491" y="2901006"/>
              <a:ext cx="993502" cy="1207648"/>
              <a:chOff x="8156491" y="2901006"/>
              <a:chExt cx="993502" cy="1207648"/>
            </a:xfrm>
          </p:grpSpPr>
          <p:grpSp>
            <p:nvGrpSpPr>
              <p:cNvPr id="36" name="Group 35"/>
              <p:cNvGrpSpPr/>
              <p:nvPr/>
            </p:nvGrpSpPr>
            <p:grpSpPr>
              <a:xfrm>
                <a:off x="8156491" y="2901006"/>
                <a:ext cx="993502" cy="1207648"/>
                <a:chOff x="1127084" y="3139548"/>
                <a:chExt cx="851767" cy="1035364"/>
              </a:xfrm>
            </p:grpSpPr>
            <p:sp>
              <p:nvSpPr>
                <p:cNvPr id="38"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39"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pic>
            <p:nvPicPr>
              <p:cNvPr id="37" name="Picture 36"/>
              <p:cNvPicPr>
                <a:picLocks noChangeAspect="1"/>
              </p:cNvPicPr>
              <p:nvPr/>
            </p:nvPicPr>
            <p:blipFill rotWithShape="1">
              <a:blip r:embed="rId5"/>
              <a:srcRect l="19456" t="19456" r="23993" b="23993"/>
              <a:stretch/>
            </p:blipFill>
            <p:spPr>
              <a:xfrm>
                <a:off x="8428037" y="3123696"/>
                <a:ext cx="516194" cy="504724"/>
              </a:xfrm>
              <a:prstGeom prst="rect">
                <a:avLst/>
              </a:prstGeom>
            </p:spPr>
          </p:pic>
        </p:grpSp>
      </p:grpSp>
      <p:grpSp>
        <p:nvGrpSpPr>
          <p:cNvPr id="40" name="Group 39"/>
          <p:cNvGrpSpPr/>
          <p:nvPr/>
        </p:nvGrpSpPr>
        <p:grpSpPr>
          <a:xfrm>
            <a:off x="5113515" y="731186"/>
            <a:ext cx="550504" cy="550504"/>
            <a:chOff x="600467" y="2704730"/>
            <a:chExt cx="1600200" cy="1600200"/>
          </a:xfrm>
        </p:grpSpPr>
        <p:sp>
          <p:nvSpPr>
            <p:cNvPr id="41" name="Rectangle 40"/>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a:solidFill>
                  <a:sysClr val="windowText" lastClr="000000"/>
                </a:solidFill>
                <a:latin typeface="Segoe UI Semilight"/>
              </a:endParaRPr>
            </a:p>
          </p:txBody>
        </p:sp>
        <p:grpSp>
          <p:nvGrpSpPr>
            <p:cNvPr id="42" name="Group 41"/>
            <p:cNvGrpSpPr/>
            <p:nvPr/>
          </p:nvGrpSpPr>
          <p:grpSpPr>
            <a:xfrm>
              <a:off x="828835" y="2976930"/>
              <a:ext cx="1143464" cy="1055801"/>
              <a:chOff x="828835" y="2976930"/>
              <a:chExt cx="1143464" cy="1055801"/>
            </a:xfrm>
          </p:grpSpPr>
          <p:grpSp>
            <p:nvGrpSpPr>
              <p:cNvPr id="43" name="Group 42"/>
              <p:cNvGrpSpPr/>
              <p:nvPr/>
            </p:nvGrpSpPr>
            <p:grpSpPr>
              <a:xfrm>
                <a:off x="828835" y="2976930"/>
                <a:ext cx="1143464" cy="1055801"/>
                <a:chOff x="5587334" y="5524242"/>
                <a:chExt cx="528992" cy="488437"/>
              </a:xfrm>
            </p:grpSpPr>
            <p:sp>
              <p:nvSpPr>
                <p:cNvPr id="49"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5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sp>
              <p:nvSpPr>
                <p:cNvPr id="5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Semilight"/>
                  </a:endParaRPr>
                </a:p>
              </p:txBody>
            </p:sp>
          </p:grpSp>
          <p:grpSp>
            <p:nvGrpSpPr>
              <p:cNvPr id="44" name="Group 43"/>
              <p:cNvGrpSpPr/>
              <p:nvPr/>
            </p:nvGrpSpPr>
            <p:grpSpPr>
              <a:xfrm>
                <a:off x="1347762" y="3280047"/>
                <a:ext cx="281778" cy="281854"/>
                <a:chOff x="3018024" y="1820862"/>
                <a:chExt cx="685613" cy="685800"/>
              </a:xfrm>
            </p:grpSpPr>
            <p:sp>
              <p:nvSpPr>
                <p:cNvPr id="45"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46"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47"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48"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Semilight"/>
                  </a:endParaRPr>
                </a:p>
              </p:txBody>
            </p:sp>
          </p:grpSp>
        </p:grpSp>
      </p:grpSp>
      <p:sp>
        <p:nvSpPr>
          <p:cNvPr id="53" name="Arrow: Left-Right 52"/>
          <p:cNvSpPr/>
          <p:nvPr/>
        </p:nvSpPr>
        <p:spPr bwMode="auto">
          <a:xfrm rot="20285356">
            <a:off x="2720650" y="1393605"/>
            <a:ext cx="711135" cy="262812"/>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GB" sz="1961" dirty="0">
              <a:gradFill>
                <a:gsLst>
                  <a:gs pos="0">
                    <a:srgbClr val="FFFFFF"/>
                  </a:gs>
                  <a:gs pos="100000">
                    <a:srgbClr val="FFFFFF"/>
                  </a:gs>
                </a:gsLst>
                <a:lin ang="5400000" scaled="0"/>
              </a:gradFill>
              <a:latin typeface="Segoe UI Semilight"/>
            </a:endParaRPr>
          </a:p>
        </p:txBody>
      </p:sp>
      <p:pic>
        <p:nvPicPr>
          <p:cNvPr id="56" name="Picture 55"/>
          <p:cNvPicPr>
            <a:picLocks noChangeAspect="1"/>
          </p:cNvPicPr>
          <p:nvPr/>
        </p:nvPicPr>
        <p:blipFill>
          <a:blip r:embed="rId6"/>
          <a:stretch>
            <a:fillRect/>
          </a:stretch>
        </p:blipFill>
        <p:spPr>
          <a:xfrm>
            <a:off x="568048" y="4250723"/>
            <a:ext cx="1329764" cy="2307982"/>
          </a:xfrm>
          <a:prstGeom prst="rect">
            <a:avLst/>
          </a:prstGeom>
        </p:spPr>
      </p:pic>
      <p:pic>
        <p:nvPicPr>
          <p:cNvPr id="58" name="Picture 57"/>
          <p:cNvPicPr>
            <a:picLocks noChangeAspect="1"/>
          </p:cNvPicPr>
          <p:nvPr/>
        </p:nvPicPr>
        <p:blipFill>
          <a:blip r:embed="rId7"/>
          <a:stretch>
            <a:fillRect/>
          </a:stretch>
        </p:blipFill>
        <p:spPr>
          <a:xfrm>
            <a:off x="3417061" y="4634379"/>
            <a:ext cx="1984872" cy="1540670"/>
          </a:xfrm>
          <a:prstGeom prst="rect">
            <a:avLst/>
          </a:prstGeom>
        </p:spPr>
      </p:pic>
      <p:sp>
        <p:nvSpPr>
          <p:cNvPr id="59" name="TextBox 58"/>
          <p:cNvSpPr txBox="1"/>
          <p:nvPr/>
        </p:nvSpPr>
        <p:spPr>
          <a:xfrm>
            <a:off x="1987629" y="4923042"/>
            <a:ext cx="1419339" cy="724143"/>
          </a:xfrm>
          <a:prstGeom prst="rect">
            <a:avLst/>
          </a:prstGeom>
          <a:noFill/>
        </p:spPr>
        <p:txBody>
          <a:bodyPr wrap="square" lIns="179285" tIns="143428" rIns="179285" bIns="143428" rtlCol="0">
            <a:spAutoFit/>
          </a:bodyPr>
          <a:lstStyle/>
          <a:p>
            <a:pPr defTabSz="914367">
              <a:lnSpc>
                <a:spcPct val="90000"/>
              </a:lnSpc>
              <a:spcAft>
                <a:spcPts val="588"/>
              </a:spcAft>
              <a:defRPr/>
            </a:pPr>
            <a:r>
              <a:rPr lang="en-GB" sz="3137" dirty="0">
                <a:gradFill>
                  <a:gsLst>
                    <a:gs pos="2917">
                      <a:srgbClr val="353535"/>
                    </a:gs>
                    <a:gs pos="30000">
                      <a:srgbClr val="353535"/>
                    </a:gs>
                  </a:gsLst>
                  <a:lin ang="5400000" scaled="0"/>
                </a:gradFill>
                <a:latin typeface="Segoe UI Symbol" panose="020B0502040204020203" pitchFamily="34" charset="0"/>
                <a:ea typeface="Segoe UI Symbol" panose="020B0502040204020203" pitchFamily="34" charset="0"/>
              </a:rPr>
              <a:t>🗣  🗪</a:t>
            </a:r>
            <a:endParaRPr lang="en-GB" sz="3137" dirty="0">
              <a:gradFill>
                <a:gsLst>
                  <a:gs pos="2917">
                    <a:srgbClr val="353535"/>
                  </a:gs>
                  <a:gs pos="30000">
                    <a:srgbClr val="353535"/>
                  </a:gs>
                </a:gsLst>
                <a:lin ang="5400000" scaled="0"/>
              </a:gradFill>
              <a:latin typeface="Segoe UI Semilight"/>
            </a:endParaRPr>
          </a:p>
        </p:txBody>
      </p:sp>
      <p:pic>
        <p:nvPicPr>
          <p:cNvPr id="60" name="Picture 59"/>
          <p:cNvPicPr>
            <a:picLocks noChangeAspect="1"/>
          </p:cNvPicPr>
          <p:nvPr/>
        </p:nvPicPr>
        <p:blipFill>
          <a:blip r:embed="rId8"/>
          <a:stretch>
            <a:fillRect/>
          </a:stretch>
        </p:blipFill>
        <p:spPr>
          <a:xfrm>
            <a:off x="7365936" y="4255312"/>
            <a:ext cx="3462775" cy="2058196"/>
          </a:xfrm>
          <a:prstGeom prst="rect">
            <a:avLst/>
          </a:prstGeom>
        </p:spPr>
      </p:pic>
      <p:pic>
        <p:nvPicPr>
          <p:cNvPr id="61" name="Picture 60"/>
          <p:cNvPicPr>
            <a:picLocks noChangeAspect="1"/>
          </p:cNvPicPr>
          <p:nvPr/>
        </p:nvPicPr>
        <p:blipFill>
          <a:blip r:embed="rId9"/>
          <a:stretch>
            <a:fillRect/>
          </a:stretch>
        </p:blipFill>
        <p:spPr>
          <a:xfrm>
            <a:off x="7556282" y="971691"/>
            <a:ext cx="2822814" cy="2087459"/>
          </a:xfrm>
          <a:prstGeom prst="rect">
            <a:avLst/>
          </a:prstGeom>
        </p:spPr>
      </p:pic>
    </p:spTree>
    <p:extLst>
      <p:ext uri="{BB962C8B-B14F-4D97-AF65-F5344CB8AC3E}">
        <p14:creationId xmlns:p14="http://schemas.microsoft.com/office/powerpoint/2010/main" val="1677695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500"/>
                                        <p:tgtEl>
                                          <p:spTgt spid="6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5" grpId="0" animBg="1"/>
      <p:bldP spid="53" grpId="0" animBg="1"/>
      <p:bldP spid="5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17" y="1669"/>
            <a:ext cx="12189966" cy="6854662"/>
          </a:xfrm>
          <a:prstGeom prst="rect">
            <a:avLst/>
          </a:prstGeom>
        </p:spPr>
      </p:pic>
      <p:sp>
        <p:nvSpPr>
          <p:cNvPr id="7" name="Rectangle 6"/>
          <p:cNvSpPr/>
          <p:nvPr/>
        </p:nvSpPr>
        <p:spPr bwMode="auto">
          <a:xfrm>
            <a:off x="642750" y="-17246"/>
            <a:ext cx="6050868" cy="689249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defTabSz="896386">
              <a:spcAft>
                <a:spcPts val="1470"/>
              </a:spcAft>
              <a:defRPr/>
            </a:pPr>
            <a:endParaRPr lang="en-US" sz="1568" i="1" kern="0" dirty="0">
              <a:solidFill>
                <a:srgbClr val="FFFFFF"/>
              </a:solidFill>
              <a:latin typeface="Segoe UI Semilight"/>
            </a:endParaRPr>
          </a:p>
        </p:txBody>
      </p:sp>
      <p:sp>
        <p:nvSpPr>
          <p:cNvPr id="2" name="Title 1"/>
          <p:cNvSpPr>
            <a:spLocks noGrp="1"/>
          </p:cNvSpPr>
          <p:nvPr>
            <p:ph type="title" idx="4294967295"/>
          </p:nvPr>
        </p:nvSpPr>
        <p:spPr>
          <a:xfrm>
            <a:off x="866855" y="1038534"/>
            <a:ext cx="5602655" cy="3510997"/>
          </a:xfrm>
        </p:spPr>
        <p:txBody>
          <a:bodyPr anchor="ctr">
            <a:noAutofit/>
          </a:bodyPr>
          <a:lstStyle/>
          <a:p>
            <a:r>
              <a:rPr lang="en-US" sz="5294" spc="-98" dirty="0">
                <a:solidFill>
                  <a:schemeClr val="bg1"/>
                </a:solidFill>
              </a:rPr>
              <a:t>Incorporating AI into apps with Microsoft </a:t>
            </a:r>
            <a:br>
              <a:rPr lang="en-US" sz="5294" spc="-98" dirty="0">
                <a:solidFill>
                  <a:schemeClr val="bg1"/>
                </a:solidFill>
              </a:rPr>
            </a:br>
            <a:r>
              <a:rPr lang="en-US" sz="5294" spc="-98" dirty="0">
                <a:solidFill>
                  <a:schemeClr val="bg1"/>
                </a:solidFill>
              </a:rPr>
              <a:t>Cognitive Services</a:t>
            </a:r>
          </a:p>
        </p:txBody>
      </p:sp>
      <p:sp>
        <p:nvSpPr>
          <p:cNvPr id="3" name="Rectangle 2"/>
          <p:cNvSpPr/>
          <p:nvPr/>
        </p:nvSpPr>
        <p:spPr>
          <a:xfrm>
            <a:off x="717452" y="4232719"/>
            <a:ext cx="5976166" cy="633625"/>
          </a:xfrm>
          <a:prstGeom prst="rect">
            <a:avLst/>
          </a:prstGeom>
        </p:spPr>
        <p:txBody>
          <a:bodyPr wrap="square" anchor="t">
            <a:spAutoFit/>
          </a:bodyPr>
          <a:lstStyle/>
          <a:p>
            <a:pPr marL="179243" defTabSz="913386" fontAlgn="base">
              <a:spcBef>
                <a:spcPts val="1175"/>
              </a:spcBef>
              <a:spcAft>
                <a:spcPts val="1175"/>
              </a:spcAft>
              <a:defRPr/>
            </a:pPr>
            <a:r>
              <a:rPr lang="en-US" sz="3529" i="1" kern="0" dirty="0">
                <a:solidFill>
                  <a:srgbClr val="FFFFFF"/>
                </a:solidFill>
                <a:latin typeface="Segoe UI Light"/>
              </a:rPr>
              <a:t>democratizing intelligence</a:t>
            </a:r>
          </a:p>
        </p:txBody>
      </p:sp>
    </p:spTree>
    <p:extLst>
      <p:ext uri="{BB962C8B-B14F-4D97-AF65-F5344CB8AC3E}">
        <p14:creationId xmlns:p14="http://schemas.microsoft.com/office/powerpoint/2010/main" val="282773083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par>
                          <p:cTn id="13" fill="hold">
                            <p:stCondLst>
                              <p:cond delay="1200"/>
                            </p:stCondLst>
                            <p:childTnLst>
                              <p:par>
                                <p:cTn id="14" presetID="42" presetClass="path" presetSubtype="0" accel="50000" decel="50000" fill="hold" grpId="1" nodeType="afterEffect">
                                  <p:stCondLst>
                                    <p:cond delay="0"/>
                                  </p:stCondLst>
                                  <p:childTnLst>
                                    <p:animMotion origin="layout" path="M 1.98877E-6 -2.7054E-6 L 1.98877E-6 -0.03268 " pathEditMode="relative" rAng="0" ptsTypes="AA">
                                      <p:cBhvr>
                                        <p:cTn id="15" dur="500" fill="hold"/>
                                        <p:tgtEl>
                                          <p:spTgt spid="2"/>
                                        </p:tgtEl>
                                        <p:attrNameLst>
                                          <p:attrName>ppt_x</p:attrName>
                                          <p:attrName>ppt_y</p:attrName>
                                        </p:attrNameLst>
                                      </p:cBhvr>
                                      <p:rCtr x="0" y="-1634"/>
                                    </p:animMotion>
                                  </p:childTnLst>
                                </p:cTn>
                              </p:par>
                              <p:par>
                                <p:cTn id="16" presetID="10" presetClass="entr" presetSubtype="0" fill="hold" grpId="0"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2" grpId="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44621" y="974"/>
            <a:ext cx="7439582" cy="6856540"/>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Rectangle 1"/>
          <p:cNvSpPr/>
          <p:nvPr/>
        </p:nvSpPr>
        <p:spPr bwMode="auto">
          <a:xfrm>
            <a:off x="4751555" y="974"/>
            <a:ext cx="7440445" cy="685654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a:xfrm>
            <a:off x="283779" y="1700863"/>
            <a:ext cx="4467777" cy="3456275"/>
          </a:xfrm>
          <a:prstGeom prst="rect">
            <a:avLst/>
          </a:prstGeom>
        </p:spPr>
        <p:txBody>
          <a:bodyPr wrap="square" anchor="ctr">
            <a:spAutoFit/>
          </a:bodyPr>
          <a:lstStyle/>
          <a:p>
            <a:pPr defTabSz="914225">
              <a:lnSpc>
                <a:spcPct val="90000"/>
              </a:lnSpc>
              <a:spcAft>
                <a:spcPts val="1470"/>
              </a:spcAft>
              <a:defRPr/>
            </a:pPr>
            <a:r>
              <a:rPr lang="en-US" altLang="en-US" sz="5294" kern="0" dirty="0">
                <a:solidFill>
                  <a:srgbClr val="0078D7"/>
                </a:solidFill>
                <a:latin typeface="Segoe UI Light"/>
              </a:rPr>
              <a:t>Microsoft Cognitive Services</a:t>
            </a:r>
          </a:p>
          <a:p>
            <a:pPr defTabSz="914225">
              <a:lnSpc>
                <a:spcPct val="90000"/>
              </a:lnSpc>
              <a:spcAft>
                <a:spcPts val="1470"/>
              </a:spcAft>
              <a:defRPr/>
            </a:pPr>
            <a:r>
              <a:rPr lang="en-US" sz="3529" kern="0" dirty="0">
                <a:solidFill>
                  <a:srgbClr val="737373"/>
                </a:solidFill>
                <a:latin typeface="Segoe UI Light"/>
              </a:rPr>
              <a:t>Give your apps </a:t>
            </a:r>
            <a:br>
              <a:rPr lang="en-US" sz="3529" kern="0" dirty="0">
                <a:solidFill>
                  <a:srgbClr val="737373"/>
                </a:solidFill>
                <a:latin typeface="Segoe UI Light"/>
              </a:rPr>
            </a:br>
            <a:r>
              <a:rPr lang="en-US" sz="3529" kern="0" dirty="0">
                <a:solidFill>
                  <a:srgbClr val="737373"/>
                </a:solidFill>
                <a:latin typeface="Segoe UI Light"/>
              </a:rPr>
              <a:t>a human side</a:t>
            </a:r>
          </a:p>
        </p:txBody>
      </p:sp>
      <p:sp>
        <p:nvSpPr>
          <p:cNvPr id="6" name="TextBox 5"/>
          <p:cNvSpPr txBox="1"/>
          <p:nvPr/>
        </p:nvSpPr>
        <p:spPr>
          <a:xfrm>
            <a:off x="6104150" y="814428"/>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225">
              <a:lnSpc>
                <a:spcPct val="90000"/>
              </a:lnSpc>
              <a:spcAft>
                <a:spcPts val="600"/>
              </a:spcAft>
              <a:defRPr/>
            </a:pPr>
            <a:r>
              <a:rPr lang="en-US" sz="1667" kern="0" dirty="0">
                <a:gradFill>
                  <a:gsLst>
                    <a:gs pos="2917">
                      <a:srgbClr val="FFFFFF"/>
                    </a:gs>
                    <a:gs pos="30000">
                      <a:srgbClr val="FFFFFF"/>
                    </a:gs>
                  </a:gsLst>
                  <a:lin ang="5400000" scaled="0"/>
                </a:gradFill>
                <a:latin typeface="Segoe UI Semilight"/>
              </a:rPr>
              <a:t>From faces to feelings, allow your </a:t>
            </a:r>
            <a:br>
              <a:rPr lang="en-US" sz="1667" kern="0" dirty="0">
                <a:gradFill>
                  <a:gsLst>
                    <a:gs pos="2917">
                      <a:srgbClr val="FFFFFF"/>
                    </a:gs>
                    <a:gs pos="30000">
                      <a:srgbClr val="FFFFFF"/>
                    </a:gs>
                  </a:gsLst>
                  <a:lin ang="5400000" scaled="0"/>
                </a:gradFill>
                <a:latin typeface="Segoe UI Semilight"/>
              </a:rPr>
            </a:br>
            <a:r>
              <a:rPr lang="en-US" sz="1667" kern="0" dirty="0">
                <a:gradFill>
                  <a:gsLst>
                    <a:gs pos="2917">
                      <a:srgbClr val="FFFFFF"/>
                    </a:gs>
                    <a:gs pos="30000">
                      <a:srgbClr val="FFFFFF"/>
                    </a:gs>
                  </a:gsLst>
                  <a:lin ang="5400000" scaled="0"/>
                </a:gradFill>
                <a:latin typeface="Segoe UI Semilight"/>
              </a:rPr>
              <a:t>apps to understand images and video</a:t>
            </a:r>
          </a:p>
        </p:txBody>
      </p:sp>
      <p:sp>
        <p:nvSpPr>
          <p:cNvPr id="7" name="TextBox 6"/>
          <p:cNvSpPr txBox="1"/>
          <p:nvPr/>
        </p:nvSpPr>
        <p:spPr>
          <a:xfrm>
            <a:off x="6104150" y="2005051"/>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225">
              <a:lnSpc>
                <a:spcPct val="90000"/>
              </a:lnSpc>
              <a:spcAft>
                <a:spcPts val="600"/>
              </a:spcAft>
              <a:defRPr/>
            </a:pPr>
            <a:r>
              <a:rPr lang="en-US" sz="1667" kern="0" dirty="0">
                <a:gradFill>
                  <a:gsLst>
                    <a:gs pos="2917">
                      <a:srgbClr val="FFFFFF"/>
                    </a:gs>
                    <a:gs pos="30000">
                      <a:srgbClr val="FFFFFF"/>
                    </a:gs>
                  </a:gsLst>
                  <a:lin ang="5400000" scaled="0"/>
                </a:gradFill>
                <a:latin typeface="Segoe UI Semilight"/>
              </a:rPr>
              <a:t>Hear and speak to your users by filtering noise, identifying speakers, and understanding intent</a:t>
            </a:r>
          </a:p>
        </p:txBody>
      </p:sp>
      <p:sp>
        <p:nvSpPr>
          <p:cNvPr id="9" name="TextBox 8"/>
          <p:cNvSpPr txBox="1"/>
          <p:nvPr/>
        </p:nvSpPr>
        <p:spPr>
          <a:xfrm>
            <a:off x="6104150" y="4386296"/>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225">
              <a:lnSpc>
                <a:spcPct val="90000"/>
              </a:lnSpc>
              <a:spcAft>
                <a:spcPts val="600"/>
              </a:spcAft>
              <a:defRPr/>
            </a:pPr>
            <a:r>
              <a:rPr lang="en-US" sz="1667" kern="0" dirty="0">
                <a:gradFill>
                  <a:gsLst>
                    <a:gs pos="2917">
                      <a:srgbClr val="FFFFFF"/>
                    </a:gs>
                    <a:gs pos="30000">
                      <a:srgbClr val="FFFFFF"/>
                    </a:gs>
                  </a:gsLst>
                  <a:lin ang="5400000" scaled="0"/>
                </a:gradFill>
                <a:latin typeface="Segoe UI Semilight"/>
              </a:rPr>
              <a:t>Tap into rich knowledge amassed from </a:t>
            </a:r>
            <a:br>
              <a:rPr lang="en-US" sz="1667" kern="0" dirty="0">
                <a:gradFill>
                  <a:gsLst>
                    <a:gs pos="2917">
                      <a:srgbClr val="FFFFFF"/>
                    </a:gs>
                    <a:gs pos="30000">
                      <a:srgbClr val="FFFFFF"/>
                    </a:gs>
                  </a:gsLst>
                  <a:lin ang="5400000" scaled="0"/>
                </a:gradFill>
                <a:latin typeface="Segoe UI Semilight"/>
              </a:rPr>
            </a:br>
            <a:r>
              <a:rPr lang="en-US" sz="1667" kern="0" dirty="0">
                <a:gradFill>
                  <a:gsLst>
                    <a:gs pos="2917">
                      <a:srgbClr val="FFFFFF"/>
                    </a:gs>
                    <a:gs pos="30000">
                      <a:srgbClr val="FFFFFF"/>
                    </a:gs>
                  </a:gsLst>
                  <a:lin ang="5400000" scaled="0"/>
                </a:gradFill>
                <a:latin typeface="Segoe UI Semilight"/>
              </a:rPr>
              <a:t>the web, academia, or your own data</a:t>
            </a:r>
          </a:p>
        </p:txBody>
      </p:sp>
      <p:sp>
        <p:nvSpPr>
          <p:cNvPr id="8" name="TextBox 7"/>
          <p:cNvSpPr txBox="1"/>
          <p:nvPr/>
        </p:nvSpPr>
        <p:spPr>
          <a:xfrm>
            <a:off x="6104150" y="3195673"/>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225">
              <a:lnSpc>
                <a:spcPct val="90000"/>
              </a:lnSpc>
              <a:spcAft>
                <a:spcPts val="600"/>
              </a:spcAft>
              <a:defRPr/>
            </a:pPr>
            <a:r>
              <a:rPr lang="en-US" sz="1667" kern="0" dirty="0">
                <a:gradFill>
                  <a:gsLst>
                    <a:gs pos="2917">
                      <a:srgbClr val="FFFFFF"/>
                    </a:gs>
                    <a:gs pos="30000">
                      <a:srgbClr val="FFFFFF"/>
                    </a:gs>
                  </a:gsLst>
                  <a:lin ang="5400000" scaled="0"/>
                </a:gradFill>
                <a:latin typeface="Segoe UI Semilight"/>
              </a:rPr>
              <a:t>Process text and learn how to recognize what users want</a:t>
            </a:r>
          </a:p>
        </p:txBody>
      </p:sp>
      <p:sp>
        <p:nvSpPr>
          <p:cNvPr id="10" name="TextBox 9"/>
          <p:cNvSpPr txBox="1"/>
          <p:nvPr/>
        </p:nvSpPr>
        <p:spPr>
          <a:xfrm>
            <a:off x="6104150" y="5576919"/>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225">
              <a:lnSpc>
                <a:spcPct val="90000"/>
              </a:lnSpc>
              <a:spcAft>
                <a:spcPts val="600"/>
              </a:spcAft>
              <a:defRPr/>
            </a:pPr>
            <a:r>
              <a:rPr lang="en-US" sz="1667" kern="0" dirty="0">
                <a:gradFill>
                  <a:gsLst>
                    <a:gs pos="2917">
                      <a:srgbClr val="FFFFFF"/>
                    </a:gs>
                    <a:gs pos="30000">
                      <a:srgbClr val="FFFFFF"/>
                    </a:gs>
                  </a:gsLst>
                  <a:lin ang="5400000" scaled="0"/>
                </a:gradFill>
                <a:latin typeface="Segoe UI Semilight"/>
              </a:rPr>
              <a:t>Access billions of web pages, images, videos, and news with the power of Bing APIs</a:t>
            </a:r>
          </a:p>
        </p:txBody>
      </p:sp>
      <p:sp>
        <p:nvSpPr>
          <p:cNvPr id="27" name="Freeform 22"/>
          <p:cNvSpPr>
            <a:spLocks noChangeAspect="1"/>
          </p:cNvSpPr>
          <p:nvPr/>
        </p:nvSpPr>
        <p:spPr bwMode="auto">
          <a:xfrm>
            <a:off x="5387911" y="983197"/>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sp>
        <p:nvSpPr>
          <p:cNvPr id="28" name="Freeform 18"/>
          <p:cNvSpPr>
            <a:spLocks noChangeAspect="1"/>
          </p:cNvSpPr>
          <p:nvPr/>
        </p:nvSpPr>
        <p:spPr bwMode="auto">
          <a:xfrm>
            <a:off x="5434441" y="2128917"/>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sp>
        <p:nvSpPr>
          <p:cNvPr id="29" name="Freeform 9"/>
          <p:cNvSpPr>
            <a:spLocks noChangeAspect="1"/>
          </p:cNvSpPr>
          <p:nvPr/>
        </p:nvSpPr>
        <p:spPr bwMode="auto">
          <a:xfrm>
            <a:off x="5498704" y="335086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sp>
        <p:nvSpPr>
          <p:cNvPr id="30" name="Freeform 5"/>
          <p:cNvSpPr>
            <a:spLocks/>
          </p:cNvSpPr>
          <p:nvPr/>
        </p:nvSpPr>
        <p:spPr bwMode="auto">
          <a:xfrm>
            <a:off x="5463969" y="4499491"/>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grpSp>
        <p:nvGrpSpPr>
          <p:cNvPr id="31" name="Group 30"/>
          <p:cNvGrpSpPr/>
          <p:nvPr/>
        </p:nvGrpSpPr>
        <p:grpSpPr>
          <a:xfrm>
            <a:off x="5451751" y="5736057"/>
            <a:ext cx="537500" cy="528413"/>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grpSp>
      <p:sp>
        <p:nvSpPr>
          <p:cNvPr id="18" name="Rectangle 17"/>
          <p:cNvSpPr/>
          <p:nvPr/>
        </p:nvSpPr>
        <p:spPr>
          <a:xfrm>
            <a:off x="5274277" y="213580"/>
            <a:ext cx="6513408" cy="581121"/>
          </a:xfrm>
          <a:prstGeom prst="rect">
            <a:avLst/>
          </a:prstGeom>
        </p:spPr>
        <p:txBody>
          <a:bodyPr wrap="square">
            <a:spAutoFit/>
          </a:bodyPr>
          <a:lstStyle/>
          <a:p>
            <a:pPr defTabSz="896386">
              <a:lnSpc>
                <a:spcPct val="90000"/>
              </a:lnSpc>
              <a:spcAft>
                <a:spcPts val="600"/>
              </a:spcAft>
              <a:defRPr/>
            </a:pPr>
            <a:r>
              <a:rPr lang="en-US" sz="3529" kern="0" dirty="0">
                <a:solidFill>
                  <a:srgbClr val="FFFFFF"/>
                </a:solidFill>
                <a:latin typeface="Segoe UI Light"/>
              </a:rPr>
              <a:t>Cognitive Services API Collection</a:t>
            </a:r>
          </a:p>
        </p:txBody>
      </p:sp>
    </p:spTree>
    <p:extLst>
      <p:ext uri="{BB962C8B-B14F-4D97-AF65-F5344CB8AC3E}">
        <p14:creationId xmlns:p14="http://schemas.microsoft.com/office/powerpoint/2010/main" val="144114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2924" y="487"/>
            <a:ext cx="12204175" cy="3420936"/>
          </a:xfrm>
          <a:prstGeom prst="rect">
            <a:avLst/>
          </a:prstGeom>
        </p:spPr>
      </p:pic>
      <p:sp>
        <p:nvSpPr>
          <p:cNvPr id="39" name="Rectangle 38"/>
          <p:cNvSpPr/>
          <p:nvPr/>
        </p:nvSpPr>
        <p:spPr bwMode="auto">
          <a:xfrm>
            <a:off x="-18975" y="-8557"/>
            <a:ext cx="8356037" cy="343207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Text Placeholder 14"/>
          <p:cNvSpPr txBox="1">
            <a:spLocks/>
          </p:cNvSpPr>
          <p:nvPr/>
        </p:nvSpPr>
        <p:spPr>
          <a:xfrm>
            <a:off x="288111" y="3750756"/>
            <a:ext cx="3671886" cy="1024335"/>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588"/>
              </a:spcBef>
              <a:spcAft>
                <a:spcPts val="588"/>
              </a:spcAft>
              <a:buNone/>
              <a:defRPr/>
            </a:pPr>
            <a:r>
              <a:rPr lang="en-US" sz="1667" dirty="0">
                <a:solidFill>
                  <a:srgbClr val="505050"/>
                </a:solidFill>
                <a:latin typeface="Segoe UI Semilight"/>
                <a:cs typeface="Segoe UI Semilight" panose="020B0402040204020203" pitchFamily="34" charset="0"/>
              </a:rPr>
              <a:t>Roll your own with REST APIs</a:t>
            </a:r>
          </a:p>
          <a:p>
            <a:pPr marL="0" indent="0" defTabSz="914367">
              <a:spcBef>
                <a:spcPts val="588"/>
              </a:spcBef>
              <a:spcAft>
                <a:spcPts val="588"/>
              </a:spcAft>
              <a:buNone/>
              <a:defRPr/>
            </a:pPr>
            <a:r>
              <a:rPr lang="en-US" sz="1667" dirty="0">
                <a:solidFill>
                  <a:srgbClr val="505050"/>
                </a:solidFill>
                <a:latin typeface="Segoe UI Semilight"/>
                <a:cs typeface="Segoe UI Semilight" panose="020B0402040204020203" pitchFamily="34" charset="0"/>
              </a:rPr>
              <a:t>Simple to add: just a few lines of code required</a:t>
            </a:r>
          </a:p>
        </p:txBody>
      </p:sp>
      <p:sp>
        <p:nvSpPr>
          <p:cNvPr id="32" name="Text Placeholder 14"/>
          <p:cNvSpPr txBox="1">
            <a:spLocks/>
          </p:cNvSpPr>
          <p:nvPr/>
        </p:nvSpPr>
        <p:spPr>
          <a:xfrm>
            <a:off x="4104837" y="3750755"/>
            <a:ext cx="3971162" cy="1255156"/>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588"/>
              </a:spcBef>
              <a:spcAft>
                <a:spcPts val="588"/>
              </a:spcAft>
              <a:buNone/>
              <a:defRPr/>
            </a:pPr>
            <a:r>
              <a:rPr lang="en-US" sz="1667" dirty="0">
                <a:solidFill>
                  <a:srgbClr val="505050"/>
                </a:solidFill>
                <a:latin typeface="Segoe UI Semilight"/>
                <a:cs typeface="Segoe UI Semilight" panose="020B0402040204020203" pitchFamily="34" charset="0"/>
              </a:rPr>
              <a:t>Integrate into the language and platform of your choice</a:t>
            </a:r>
          </a:p>
          <a:p>
            <a:pPr marL="0" indent="0" defTabSz="914367">
              <a:spcBef>
                <a:spcPts val="588"/>
              </a:spcBef>
              <a:spcAft>
                <a:spcPts val="588"/>
              </a:spcAft>
              <a:buNone/>
              <a:defRPr/>
            </a:pPr>
            <a:r>
              <a:rPr lang="en-US" sz="1667" dirty="0">
                <a:solidFill>
                  <a:srgbClr val="505050"/>
                </a:solidFill>
                <a:latin typeface="Segoe UI Semilight"/>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220839" y="3750756"/>
            <a:ext cx="3711360" cy="1485976"/>
          </a:xfrm>
          <a:prstGeom prst="rect">
            <a:avLst/>
          </a:prstGeom>
        </p:spPr>
        <p:txBody>
          <a:bodyPr vert="horz" wrap="square" lIns="143407" tIns="89630" rIns="143407" bIns="89630"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588"/>
              </a:spcBef>
              <a:spcAft>
                <a:spcPts val="588"/>
              </a:spcAft>
              <a:buNone/>
              <a:defRPr/>
            </a:pPr>
            <a:r>
              <a:rPr lang="en-US" sz="1667" dirty="0">
                <a:solidFill>
                  <a:srgbClr val="505050"/>
                </a:solidFill>
                <a:latin typeface="Segoe UI Semilight"/>
                <a:cs typeface="Segoe UI Semilight" panose="020B0402040204020203" pitchFamily="34" charset="0"/>
              </a:rPr>
              <a:t>Built by experts in their field from Microsoft Research, Bing, and Azure Machine Learning</a:t>
            </a:r>
          </a:p>
          <a:p>
            <a:pPr marL="0" indent="0" defTabSz="914367">
              <a:spcBef>
                <a:spcPts val="588"/>
              </a:spcBef>
              <a:spcAft>
                <a:spcPts val="588"/>
              </a:spcAft>
              <a:buNone/>
              <a:defRPr/>
            </a:pPr>
            <a:r>
              <a:rPr lang="en-US" sz="1667" dirty="0">
                <a:solidFill>
                  <a:srgbClr val="505050"/>
                </a:solidFill>
                <a:latin typeface="Segoe UI Semilight"/>
                <a:cs typeface="Segoe UI Semilight" panose="020B0402040204020203" pitchFamily="34" charset="0"/>
              </a:rPr>
              <a:t>Quality documentation, sample code, and community support</a:t>
            </a:r>
          </a:p>
        </p:txBody>
      </p:sp>
      <p:sp>
        <p:nvSpPr>
          <p:cNvPr id="8" name="TextBox 7"/>
          <p:cNvSpPr txBox="1"/>
          <p:nvPr/>
        </p:nvSpPr>
        <p:spPr>
          <a:xfrm>
            <a:off x="1614662" y="3176679"/>
            <a:ext cx="737702" cy="454420"/>
          </a:xfrm>
          <a:prstGeom prst="rect">
            <a:avLst/>
          </a:prstGeom>
          <a:solidFill>
            <a:schemeClr val="accent3"/>
          </a:solidFill>
        </p:spPr>
        <p:txBody>
          <a:bodyPr wrap="none" rtlCol="0" anchor="ctr">
            <a:spAutoFit/>
          </a:bodyPr>
          <a:lstStyle/>
          <a:p>
            <a:pPr algn="ctr" defTabSz="914225">
              <a:defRPr/>
            </a:pPr>
            <a:r>
              <a:rPr lang="en-US" sz="2353" kern="0" dirty="0">
                <a:solidFill>
                  <a:srgbClr val="E6E6E6"/>
                </a:solidFill>
                <a:latin typeface="Segoe UI Light"/>
                <a:cs typeface="Segoe UI Semilight" panose="020B0402040204020203" pitchFamily="34" charset="0"/>
              </a:rPr>
              <a:t>Easy</a:t>
            </a:r>
          </a:p>
        </p:txBody>
      </p:sp>
      <p:sp>
        <p:nvSpPr>
          <p:cNvPr id="26" name="TextBox 25"/>
          <p:cNvSpPr txBox="1"/>
          <p:nvPr/>
        </p:nvSpPr>
        <p:spPr>
          <a:xfrm>
            <a:off x="5538565" y="3176679"/>
            <a:ext cx="1112805" cy="454420"/>
          </a:xfrm>
          <a:prstGeom prst="rect">
            <a:avLst/>
          </a:prstGeom>
          <a:solidFill>
            <a:schemeClr val="accent1"/>
          </a:solidFill>
        </p:spPr>
        <p:txBody>
          <a:bodyPr wrap="none" rtlCol="0" anchor="ctr">
            <a:spAutoFit/>
          </a:bodyPr>
          <a:lstStyle/>
          <a:p>
            <a:pPr algn="ctr" defTabSz="914225">
              <a:defRPr/>
            </a:pPr>
            <a:r>
              <a:rPr lang="en-US" sz="2353" kern="0" dirty="0">
                <a:solidFill>
                  <a:srgbClr val="E6E6E6"/>
                </a:solidFill>
                <a:latin typeface="Segoe UI Light"/>
                <a:cs typeface="Segoe UI Semilight" panose="020B0402040204020203" pitchFamily="34" charset="0"/>
              </a:rPr>
              <a:t>Flexible</a:t>
            </a:r>
          </a:p>
        </p:txBody>
      </p:sp>
      <p:sp>
        <p:nvSpPr>
          <p:cNvPr id="27" name="TextBox 26"/>
          <p:cNvSpPr txBox="1"/>
          <p:nvPr/>
        </p:nvSpPr>
        <p:spPr>
          <a:xfrm>
            <a:off x="9697307" y="3176679"/>
            <a:ext cx="1018228" cy="454420"/>
          </a:xfrm>
          <a:prstGeom prst="rect">
            <a:avLst/>
          </a:prstGeom>
          <a:solidFill>
            <a:schemeClr val="accent5"/>
          </a:solidFill>
        </p:spPr>
        <p:txBody>
          <a:bodyPr wrap="none" rtlCol="0" anchor="ctr">
            <a:spAutoFit/>
          </a:bodyPr>
          <a:lstStyle/>
          <a:p>
            <a:pPr algn="ctr" defTabSz="914225">
              <a:defRPr/>
            </a:pPr>
            <a:r>
              <a:rPr lang="en-US" sz="2353" kern="0" dirty="0">
                <a:solidFill>
                  <a:srgbClr val="E6E6E6"/>
                </a:solidFill>
                <a:latin typeface="Segoe UI Light"/>
                <a:cs typeface="Segoe UI Semilight" panose="020B0402040204020203" pitchFamily="34" charset="0"/>
              </a:rPr>
              <a:t>Tested</a:t>
            </a:r>
          </a:p>
        </p:txBody>
      </p:sp>
      <p:sp>
        <p:nvSpPr>
          <p:cNvPr id="2" name="Title 1"/>
          <p:cNvSpPr>
            <a:spLocks noGrp="1"/>
          </p:cNvSpPr>
          <p:nvPr>
            <p:ph type="title" idx="4294967295"/>
          </p:nvPr>
        </p:nvSpPr>
        <p:spPr>
          <a:xfrm>
            <a:off x="288111" y="1388359"/>
            <a:ext cx="11634652" cy="899537"/>
          </a:xfrm>
        </p:spPr>
        <p:txBody>
          <a:bodyPr>
            <a:noAutofit/>
          </a:bodyPr>
          <a:lstStyle/>
          <a:p>
            <a:r>
              <a:rPr lang="en-US" sz="5294" dirty="0">
                <a:gradFill>
                  <a:gsLst>
                    <a:gs pos="1250">
                      <a:schemeClr val="bg1"/>
                    </a:gs>
                    <a:gs pos="100000">
                      <a:schemeClr val="bg1"/>
                    </a:gs>
                  </a:gsLst>
                  <a:lin ang="5400000" scaled="0"/>
                </a:gradFill>
              </a:rPr>
              <a:t>Why Microsoft </a:t>
            </a:r>
            <a:br>
              <a:rPr lang="en-US" sz="5294" dirty="0">
                <a:gradFill>
                  <a:gsLst>
                    <a:gs pos="1250">
                      <a:schemeClr val="bg1"/>
                    </a:gs>
                    <a:gs pos="100000">
                      <a:schemeClr val="bg1"/>
                    </a:gs>
                  </a:gsLst>
                  <a:lin ang="5400000" scaled="0"/>
                </a:gradFill>
              </a:rPr>
            </a:br>
            <a:r>
              <a:rPr lang="en-US" sz="5294" dirty="0">
                <a:gradFill>
                  <a:gsLst>
                    <a:gs pos="1250">
                      <a:schemeClr val="bg1"/>
                    </a:gs>
                    <a:gs pos="100000">
                      <a:schemeClr val="bg1"/>
                    </a:gs>
                  </a:gsLst>
                  <a:lin ang="5400000" scaled="0"/>
                </a:gradFill>
              </a:rPr>
              <a:t>Cognitive Services?</a:t>
            </a:r>
          </a:p>
        </p:txBody>
      </p:sp>
      <p:grpSp>
        <p:nvGrpSpPr>
          <p:cNvPr id="9" name="Group 8"/>
          <p:cNvGrpSpPr/>
          <p:nvPr/>
        </p:nvGrpSpPr>
        <p:grpSpPr>
          <a:xfrm>
            <a:off x="934114" y="5212397"/>
            <a:ext cx="1962417" cy="1323803"/>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p:spPr>
          </p:pic>
          <p:sp>
            <p:nvSpPr>
              <p:cNvPr id="23" name="TextBox 22"/>
              <p:cNvSpPr txBox="1"/>
              <p:nvPr/>
            </p:nvSpPr>
            <p:spPr>
              <a:xfrm>
                <a:off x="985751" y="5492045"/>
                <a:ext cx="999265" cy="744408"/>
              </a:xfrm>
              <a:prstGeom prst="rect">
                <a:avLst/>
              </a:prstGeom>
              <a:noFill/>
            </p:spPr>
            <p:txBody>
              <a:bodyPr wrap="square" lIns="182854" tIns="146284" rIns="182854" bIns="146284" rtlCol="0" anchor="ctr">
                <a:spAutoFit/>
              </a:bodyPr>
              <a:lstStyle/>
              <a:p>
                <a:pPr algn="ctr" defTabSz="914225">
                  <a:lnSpc>
                    <a:spcPct val="90000"/>
                  </a:lnSpc>
                  <a:spcAft>
                    <a:spcPts val="600"/>
                  </a:spcAft>
                  <a:defRPr/>
                </a:pPr>
                <a:r>
                  <a:rPr lang="en-US" sz="1568" b="1" kern="0" dirty="0">
                    <a:solidFill>
                      <a:srgbClr val="FFFFFF"/>
                    </a:solidFill>
                    <a:latin typeface="Segoe UI Semibold" panose="020B0702040204020203" pitchFamily="34" charset="0"/>
                    <a:cs typeface="Segoe UI Semibold" panose="020B0702040204020203" pitchFamily="34" charset="0"/>
                  </a:rPr>
                  <a:t>GET A</a:t>
                </a:r>
                <a:br>
                  <a:rPr lang="en-US" sz="1568" b="1" kern="0" dirty="0">
                    <a:solidFill>
                      <a:srgbClr val="FFFFFF"/>
                    </a:solidFill>
                    <a:latin typeface="Segoe UI Semibold" panose="020B0702040204020203" pitchFamily="34" charset="0"/>
                    <a:cs typeface="Segoe UI Semibold" panose="020B0702040204020203" pitchFamily="34" charset="0"/>
                  </a:rPr>
                </a:br>
                <a:r>
                  <a:rPr lang="en-US" sz="1568" b="1" kern="0" dirty="0">
                    <a:solidFill>
                      <a:srgbClr val="FFFFFF"/>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5909216"/>
                <a:ext cx="961798" cy="518524"/>
              </a:xfrm>
              <a:prstGeom prst="rect">
                <a:avLst/>
              </a:prstGeom>
              <a:noFill/>
            </p:spPr>
            <p:txBody>
              <a:bodyPr wrap="square" lIns="182854" tIns="146284" rIns="182854" bIns="146284" rtlCol="0" anchor="ctr">
                <a:spAutoFit/>
              </a:bodyPr>
              <a:lstStyle/>
              <a:p>
                <a:pPr algn="ctr" defTabSz="914225">
                  <a:lnSpc>
                    <a:spcPct val="90000"/>
                  </a:lnSpc>
                  <a:spcAft>
                    <a:spcPts val="600"/>
                  </a:spcAft>
                  <a:defRPr/>
                </a:pPr>
                <a:r>
                  <a:rPr lang="en-US" sz="1568"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nvGrpSpPr>
          <p:cNvPr id="34" name="Group 33"/>
          <p:cNvGrpSpPr/>
          <p:nvPr/>
        </p:nvGrpSpPr>
        <p:grpSpPr>
          <a:xfrm>
            <a:off x="4614706" y="5511571"/>
            <a:ext cx="2962588" cy="1107242"/>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Semilight"/>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Semilight"/>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337063" y="5542277"/>
            <a:ext cx="3534746" cy="1045830"/>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6890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206|recordLength=15234|start=0|end=15206|audioFormat={00001610-0000-0010-8000-00AA00389B71}|audioRate=44100|muted=false|volume=0.8|fadeIn=0|fadeOut=0|videoFormat={34363248-0000-0010-8000-00AA00389B71}|videoRate=15|videoWidth=256|videoHeight=256"/>
</p:tagLst>
</file>

<file path=ppt/theme/theme1.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2.xml><?xml version="1.0" encoding="utf-8"?>
<a:theme xmlns:a="http://schemas.openxmlformats.org/drawingml/2006/main" name="2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1121</Words>
  <Application>Microsoft Office PowerPoint</Application>
  <PresentationFormat>寬螢幕</PresentationFormat>
  <Paragraphs>211</Paragraphs>
  <Slides>18</Slides>
  <Notes>14</Notes>
  <HiddenSlides>0</HiddenSlides>
  <MMClips>1</MMClips>
  <ScaleCrop>false</ScaleCrop>
  <HeadingPairs>
    <vt:vector size="6" baseType="variant">
      <vt:variant>
        <vt:lpstr>使用字型</vt:lpstr>
      </vt:variant>
      <vt:variant>
        <vt:i4>10</vt:i4>
      </vt:variant>
      <vt:variant>
        <vt:lpstr>佈景主題</vt:lpstr>
      </vt:variant>
      <vt:variant>
        <vt:i4>2</vt:i4>
      </vt:variant>
      <vt:variant>
        <vt:lpstr>投影片標題</vt:lpstr>
      </vt:variant>
      <vt:variant>
        <vt:i4>18</vt:i4>
      </vt:variant>
    </vt:vector>
  </HeadingPairs>
  <TitlesOfParts>
    <vt:vector size="30" baseType="lpstr">
      <vt:lpstr>新細明體</vt:lpstr>
      <vt:lpstr>Arial</vt:lpstr>
      <vt:lpstr>Calibri</vt:lpstr>
      <vt:lpstr>Consolas</vt:lpstr>
      <vt:lpstr>Segoe UI</vt:lpstr>
      <vt:lpstr>Segoe UI Light</vt:lpstr>
      <vt:lpstr>Segoe UI Semibold</vt:lpstr>
      <vt:lpstr>Segoe UI Semilight</vt:lpstr>
      <vt:lpstr>Segoe UI Symbol</vt:lpstr>
      <vt:lpstr>Wingdings</vt:lpstr>
      <vt:lpstr>1_5-50091_TR24_BO_CT_Template</vt:lpstr>
      <vt:lpstr>2_5-50091_TR24_BO_CT_Template</vt:lpstr>
      <vt:lpstr>Add Human-side in Your Apps with  Microsoft Cognitive Services</vt:lpstr>
      <vt:lpstr>PowerPoint 簡報</vt:lpstr>
      <vt:lpstr>PowerPoint 簡報</vt:lpstr>
      <vt:lpstr>Our Approach to AI Infrastructure &amp; Services  </vt:lpstr>
      <vt:lpstr>PowerPoint 簡報</vt:lpstr>
      <vt:lpstr>PowerPoint 簡報</vt:lpstr>
      <vt:lpstr>Incorporating AI into apps with Microsoft  Cognitive Services</vt:lpstr>
      <vt:lpstr>PowerPoint 簡報</vt:lpstr>
      <vt:lpstr>Why Microsoft  Cognitive Services?</vt:lpstr>
      <vt:lpstr>Powering products across Microsoft</vt:lpstr>
      <vt:lpstr>PowerPoint 簡報</vt:lpstr>
      <vt:lpstr>PowerPoint 簡報</vt:lpstr>
      <vt:lpstr>PowerPoint 簡報</vt:lpstr>
      <vt:lpstr>PowerPoint 簡報</vt:lpstr>
      <vt:lpstr>PowerPoint 簡報</vt:lpstr>
      <vt:lpstr>Demo: Intelligent Kiosk</vt:lpstr>
      <vt:lpstr>Demo</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Eric ShangKuan</dc:creator>
  <cp:lastModifiedBy>Eric ShangKuan</cp:lastModifiedBy>
  <cp:revision>9</cp:revision>
  <dcterms:created xsi:type="dcterms:W3CDTF">2017-03-16T05:05:07Z</dcterms:created>
  <dcterms:modified xsi:type="dcterms:W3CDTF">2017-03-16T06:01:59Z</dcterms:modified>
</cp:coreProperties>
</file>